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54"/>
  </p:notesMasterIdLst>
  <p:sldIdLst>
    <p:sldId id="256" r:id="rId2"/>
    <p:sldId id="359" r:id="rId3"/>
    <p:sldId id="285" r:id="rId4"/>
    <p:sldId id="286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301" r:id="rId17"/>
    <p:sldId id="343" r:id="rId18"/>
    <p:sldId id="307" r:id="rId19"/>
    <p:sldId id="310" r:id="rId20"/>
    <p:sldId id="342" r:id="rId21"/>
    <p:sldId id="311" r:id="rId22"/>
    <p:sldId id="312" r:id="rId23"/>
    <p:sldId id="313" r:id="rId24"/>
    <p:sldId id="314" r:id="rId25"/>
    <p:sldId id="344" r:id="rId26"/>
    <p:sldId id="318" r:id="rId27"/>
    <p:sldId id="315" r:id="rId28"/>
    <p:sldId id="325" r:id="rId29"/>
    <p:sldId id="326" r:id="rId30"/>
    <p:sldId id="331" r:id="rId31"/>
    <p:sldId id="327" r:id="rId32"/>
    <p:sldId id="328" r:id="rId33"/>
    <p:sldId id="330" r:id="rId34"/>
    <p:sldId id="336" r:id="rId35"/>
    <p:sldId id="341" r:id="rId36"/>
    <p:sldId id="334" r:id="rId37"/>
    <p:sldId id="333" r:id="rId38"/>
    <p:sldId id="337" r:id="rId39"/>
    <p:sldId id="338" r:id="rId40"/>
    <p:sldId id="346" r:id="rId41"/>
    <p:sldId id="347" r:id="rId42"/>
    <p:sldId id="348" r:id="rId43"/>
    <p:sldId id="339" r:id="rId44"/>
    <p:sldId id="340" r:id="rId45"/>
    <p:sldId id="349" r:id="rId46"/>
    <p:sldId id="352" r:id="rId47"/>
    <p:sldId id="350" r:id="rId48"/>
    <p:sldId id="353" r:id="rId49"/>
    <p:sldId id="354" r:id="rId50"/>
    <p:sldId id="357" r:id="rId51"/>
    <p:sldId id="358" r:id="rId52"/>
    <p:sldId id="280" r:id="rId5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1CF290-264E-48C3-8352-1E0471E461DE}">
  <a:tblStyle styleId="{201CF290-264E-48C3-8352-1E0471E461D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Stile con tema 2 - Color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6"/>
    <p:restoredTop sz="85256"/>
  </p:normalViewPr>
  <p:slideViewPr>
    <p:cSldViewPr snapToGrid="0" snapToObjects="1">
      <p:cViewPr>
        <p:scale>
          <a:sx n="100" d="100"/>
          <a:sy n="100" d="100"/>
        </p:scale>
        <p:origin x="1288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74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37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54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5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902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* Ants perform simple tasks</a:t>
            </a:r>
          </a:p>
          <a:p>
            <a:r>
              <a:rPr lang="en-US" dirty="0" smtClean="0"/>
              <a:t>* Cooperative work of the colony provides models for solving hard combinational optimization problems</a:t>
            </a:r>
          </a:p>
          <a:p>
            <a:r>
              <a:rPr lang="en-US" dirty="0" smtClean="0"/>
              <a:t>* Communication through</a:t>
            </a:r>
            <a:r>
              <a:rPr lang="en-US" baseline="0" dirty="0" smtClean="0"/>
              <a:t> </a:t>
            </a:r>
            <a:r>
              <a:rPr lang="en-US" dirty="0" smtClean="0"/>
              <a:t>chemical substance (pheromone) deposited on the ground where they walk</a:t>
            </a:r>
          </a:p>
          <a:p>
            <a:r>
              <a:rPr lang="en-US" dirty="0" smtClean="0"/>
              <a:t>* Pheromone evaporates over time -&gt; decrease its intensity</a:t>
            </a:r>
          </a:p>
          <a:p>
            <a:r>
              <a:rPr lang="en-US" dirty="0" smtClean="0"/>
              <a:t>* Ants prefer choosing paths with more pheromones, selecting</a:t>
            </a:r>
            <a:r>
              <a:rPr lang="en-US" baseline="0" dirty="0" smtClean="0"/>
              <a:t> </a:t>
            </a:r>
            <a:r>
              <a:rPr lang="en-US" dirty="0" smtClean="0"/>
              <a:t>shortest path to get food and return faster to the nest than other ants</a:t>
            </a:r>
          </a:p>
          <a:p>
            <a:pPr lvl="0">
              <a:spcBef>
                <a:spcPts val="0"/>
              </a:spcBef>
              <a:buNone/>
            </a:pPr>
            <a:endParaRPr lang="en-US" noProof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98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00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14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676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82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164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883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435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7859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611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07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042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" dirty="0" smtClean="0"/>
              <a:t>Pseudo-random-proportional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Long-term distributed memory: A global visited feature counter is used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9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179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8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81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65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032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251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07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313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268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328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65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205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0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99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73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07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326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2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66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67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06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64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92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95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 smtClean="0"/>
              <a:t>a) Supervised</a:t>
            </a:r>
            <a:r>
              <a:rPr lang="en-US" baseline="0" noProof="0" dirty="0" smtClean="0"/>
              <a:t> learning: </a:t>
            </a:r>
            <a:r>
              <a:rPr lang="en-US" noProof="0" dirty="0" smtClean="0"/>
              <a:t>Labels are used to guide the search process for relevant information.</a:t>
            </a:r>
          </a:p>
          <a:p>
            <a:pPr lvl="0">
              <a:spcBef>
                <a:spcPts val="0"/>
              </a:spcBef>
              <a:buNone/>
            </a:pPr>
            <a:endParaRPr lang="en-US" noProof="0" dirty="0" smtClean="0"/>
          </a:p>
          <a:p>
            <a:pPr lvl="0">
              <a:spcBef>
                <a:spcPts val="0"/>
              </a:spcBef>
              <a:buNone/>
            </a:pPr>
            <a:r>
              <a:rPr lang="en-US" noProof="0" dirty="0" smtClean="0"/>
              <a:t>b) Unsupervised learning: No class labels associated. It is more difficult to find relevant information.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04408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63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59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51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4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0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59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4"/>
            <a:ext cx="1957200" cy="1093199"/>
            <a:chOff x="3593400" y="1760084"/>
            <a:chExt cx="1957200" cy="1093199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6"/>
              <a:ext cx="1957200" cy="87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4"/>
              <a:ext cx="1093199" cy="10931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4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799" y="269684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4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82658" y="1600200"/>
            <a:ext cx="36753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799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3329991" y="1600200"/>
            <a:ext cx="2419799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5873833" y="1600200"/>
            <a:ext cx="2419799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esearchgate.net/publication/261371258_An_unsupervised_feature_selection_algorithm_based_on_ant_colony_optimizat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inf.unibz.it/aaronestrada/IntAgACOfeature.git" TargetMode="External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ruben.estrada@stud-inf.unibz.it" TargetMode="External"/><Relationship Id="rId4" Type="http://schemas.openxmlformats.org/officeDocument/2006/relationships/hyperlink" Target="mailto:Aaron.estrada.poggio@gmail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687484" y="17032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An Unsupervised Feature Selection algorithm based on Ant Colony Optimization</a:t>
            </a:r>
            <a:endParaRPr lang="en" sz="32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5068518" y="3907947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Aaron Estrada Poggio</a:t>
            </a:r>
            <a:endParaRPr lang="en-US" sz="2400" i="1" dirty="0">
              <a:solidFill>
                <a:schemeClr val="tx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1" y="0"/>
            <a:ext cx="2844799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95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Font typeface="+mj-lt"/>
              <a:buAutoNum type="arabicPeriod" startAt="2"/>
            </a:pPr>
            <a:r>
              <a:rPr lang="en-US" b="1" dirty="0" smtClean="0"/>
              <a:t>Wrapper approach</a:t>
            </a:r>
          </a:p>
          <a:p>
            <a:pPr>
              <a:buNone/>
            </a:pPr>
            <a:r>
              <a:rPr lang="en-US" dirty="0" smtClean="0"/>
              <a:t>Uses a learning algorithm to select features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Mining - Feature Selection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Approaches</a:t>
            </a:r>
            <a:endParaRPr lang="en-US" sz="1800" dirty="0"/>
          </a:p>
        </p:txBody>
      </p:sp>
      <p:sp>
        <p:nvSpPr>
          <p:cNvPr id="7" name="Shape 256"/>
          <p:cNvSpPr txBox="1">
            <a:spLocks noGrp="1"/>
          </p:cNvSpPr>
          <p:nvPr>
            <p:ph type="body" idx="1"/>
          </p:nvPr>
        </p:nvSpPr>
        <p:spPr>
          <a:xfrm>
            <a:off x="952360" y="2730500"/>
            <a:ext cx="3646150" cy="37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1" dirty="0" smtClean="0"/>
              <a:t>Sequential search</a:t>
            </a:r>
          </a:p>
          <a:p>
            <a:pPr lvl="0">
              <a:buNone/>
            </a:pPr>
            <a:r>
              <a:rPr lang="en-US" sz="1800" dirty="0" smtClean="0"/>
              <a:t>Add </a:t>
            </a:r>
            <a:r>
              <a:rPr lang="en-US" sz="1800" dirty="0"/>
              <a:t>or remove features </a:t>
            </a:r>
            <a:r>
              <a:rPr lang="en-US" sz="1800" dirty="0" smtClean="0"/>
              <a:t>sequentially. Tendency to become trapped into a local optimum.</a:t>
            </a:r>
          </a:p>
          <a:p>
            <a:pPr lvl="0">
              <a:buNone/>
            </a:pPr>
            <a:endParaRPr lang="en-US" sz="1800" dirty="0" smtClean="0"/>
          </a:p>
          <a:p>
            <a:pPr marL="342900" indent="-342900"/>
            <a:r>
              <a:rPr lang="en-US" sz="1800" dirty="0"/>
              <a:t>Sequential backward </a:t>
            </a:r>
            <a:r>
              <a:rPr lang="en-US" sz="1800" dirty="0" smtClean="0"/>
              <a:t>selection</a:t>
            </a:r>
          </a:p>
          <a:p>
            <a:pPr marL="342900" indent="-342900"/>
            <a:r>
              <a:rPr lang="en-US" sz="1800" dirty="0" smtClean="0"/>
              <a:t>Sequential </a:t>
            </a:r>
            <a:r>
              <a:rPr lang="en-US" sz="1800" dirty="0"/>
              <a:t>forward </a:t>
            </a:r>
            <a:r>
              <a:rPr lang="en-US" sz="1800" dirty="0" smtClean="0"/>
              <a:t>selection</a:t>
            </a:r>
          </a:p>
          <a:p>
            <a:pPr marL="342900" indent="-342900"/>
            <a:r>
              <a:rPr lang="en-US" sz="1800" dirty="0" smtClean="0"/>
              <a:t>Floating </a:t>
            </a:r>
            <a:r>
              <a:rPr lang="en-US" sz="1800" dirty="0"/>
              <a:t>search method</a:t>
            </a:r>
          </a:p>
        </p:txBody>
      </p:sp>
      <p:sp>
        <p:nvSpPr>
          <p:cNvPr id="9" name="Shape 256"/>
          <p:cNvSpPr txBox="1">
            <a:spLocks noGrp="1"/>
          </p:cNvSpPr>
          <p:nvPr>
            <p:ph type="body" idx="1"/>
          </p:nvPr>
        </p:nvSpPr>
        <p:spPr>
          <a:xfrm>
            <a:off x="4764733" y="2730500"/>
            <a:ext cx="3646150" cy="37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b="1" dirty="0" smtClean="0"/>
              <a:t>Random search</a:t>
            </a:r>
          </a:p>
          <a:p>
            <a:pPr>
              <a:buNone/>
            </a:pPr>
            <a:r>
              <a:rPr lang="en-US" sz="1800" dirty="0" smtClean="0"/>
              <a:t>Embed randomness to </a:t>
            </a:r>
            <a:r>
              <a:rPr lang="en-US" sz="1800" dirty="0"/>
              <a:t>escape local optimum </a:t>
            </a:r>
            <a:r>
              <a:rPr lang="en-US" sz="1800" dirty="0" smtClean="0"/>
              <a:t>solutions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 marL="342900" indent="-342900"/>
            <a:r>
              <a:rPr lang="en-US" sz="1800" dirty="0" smtClean="0"/>
              <a:t>Random mutation hill-climbing</a:t>
            </a:r>
          </a:p>
          <a:p>
            <a:pPr marL="342900" indent="-342900"/>
            <a:r>
              <a:rPr lang="en-US" sz="1800" dirty="0" smtClean="0"/>
              <a:t>Genetic algorithms</a:t>
            </a:r>
          </a:p>
          <a:p>
            <a:pPr marL="342900" indent="-342900"/>
            <a:r>
              <a:rPr lang="en-US" sz="1800" dirty="0" smtClean="0"/>
              <a:t>Ant Colony Optimization (ACO)</a:t>
            </a:r>
            <a:endParaRPr lang="en-US" sz="1800" dirty="0"/>
          </a:p>
        </p:txBody>
      </p:sp>
      <p:cxnSp>
        <p:nvCxnSpPr>
          <p:cNvPr id="6" name="Connettore 1 5"/>
          <p:cNvCxnSpPr/>
          <p:nvPr/>
        </p:nvCxnSpPr>
        <p:spPr>
          <a:xfrm>
            <a:off x="4470400" y="2819400"/>
            <a:ext cx="0" cy="2565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8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95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Font typeface="+mj-lt"/>
              <a:buAutoNum type="arabicPeriod" startAt="3"/>
            </a:pPr>
            <a:r>
              <a:rPr lang="en-US" b="1" dirty="0" smtClean="0"/>
              <a:t>Embedded approach</a:t>
            </a:r>
          </a:p>
          <a:p>
            <a:pPr>
              <a:buNone/>
            </a:pPr>
            <a:r>
              <a:rPr lang="en-US" dirty="0"/>
              <a:t>Search of </a:t>
            </a:r>
            <a:r>
              <a:rPr lang="en-US" dirty="0" smtClean="0"/>
              <a:t>good subset </a:t>
            </a:r>
            <a:r>
              <a:rPr lang="en-US" dirty="0"/>
              <a:t>of features </a:t>
            </a:r>
            <a:r>
              <a:rPr lang="en-US" dirty="0" smtClean="0"/>
              <a:t>performed by learning </a:t>
            </a:r>
            <a:r>
              <a:rPr lang="en-US" dirty="0"/>
              <a:t>algorithm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Mining - Feature Selection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Approaches</a:t>
            </a:r>
            <a:endParaRPr lang="en-US" sz="1800" dirty="0"/>
          </a:p>
        </p:txBody>
      </p:sp>
      <p:grpSp>
        <p:nvGrpSpPr>
          <p:cNvPr id="4" name="Gruppo 3"/>
          <p:cNvGrpSpPr/>
          <p:nvPr/>
        </p:nvGrpSpPr>
        <p:grpSpPr>
          <a:xfrm>
            <a:off x="631939" y="2988383"/>
            <a:ext cx="2729551" cy="2720916"/>
            <a:chOff x="707496" y="3163042"/>
            <a:chExt cx="2729551" cy="2720916"/>
          </a:xfrm>
        </p:grpSpPr>
        <p:grpSp>
          <p:nvGrpSpPr>
            <p:cNvPr id="11" name="Gruppo 10"/>
            <p:cNvGrpSpPr/>
            <p:nvPr/>
          </p:nvGrpSpPr>
          <p:grpSpPr>
            <a:xfrm>
              <a:off x="1669813" y="3858429"/>
              <a:ext cx="881723" cy="1165579"/>
              <a:chOff x="3732655" y="3843517"/>
              <a:chExt cx="1030182" cy="1426696"/>
            </a:xfrm>
            <a:solidFill>
              <a:srgbClr val="FF0000"/>
            </a:solidFill>
          </p:grpSpPr>
          <p:cxnSp>
            <p:nvCxnSpPr>
              <p:cNvPr id="12" name="Connettore 1 11"/>
              <p:cNvCxnSpPr/>
              <p:nvPr/>
            </p:nvCxnSpPr>
            <p:spPr>
              <a:xfrm flipH="1">
                <a:off x="3866147" y="397845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1 12"/>
              <p:cNvCxnSpPr/>
              <p:nvPr/>
            </p:nvCxnSpPr>
            <p:spPr>
              <a:xfrm>
                <a:off x="4118380" y="397845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1 13"/>
              <p:cNvCxnSpPr/>
              <p:nvPr/>
            </p:nvCxnSpPr>
            <p:spPr>
              <a:xfrm flipH="1">
                <a:off x="4118088" y="454371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1 14"/>
              <p:cNvCxnSpPr/>
              <p:nvPr/>
            </p:nvCxnSpPr>
            <p:spPr>
              <a:xfrm>
                <a:off x="4370321" y="454371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uppo 15"/>
              <p:cNvGrpSpPr/>
              <p:nvPr/>
            </p:nvGrpSpPr>
            <p:grpSpPr>
              <a:xfrm>
                <a:off x="3732655" y="3843517"/>
                <a:ext cx="1030182" cy="1426696"/>
                <a:chOff x="3732655" y="3843517"/>
                <a:chExt cx="1030182" cy="1426696"/>
              </a:xfrm>
              <a:grpFill/>
            </p:grpSpPr>
            <p:sp>
              <p:nvSpPr>
                <p:cNvPr id="17" name="Ovale 16"/>
                <p:cNvSpPr/>
                <p:nvPr/>
              </p:nvSpPr>
              <p:spPr>
                <a:xfrm>
                  <a:off x="3992263" y="3843517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e 17"/>
                <p:cNvSpPr/>
                <p:nvPr/>
              </p:nvSpPr>
              <p:spPr>
                <a:xfrm>
                  <a:off x="4237267" y="4455771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e 18"/>
                <p:cNvSpPr/>
                <p:nvPr/>
              </p:nvSpPr>
              <p:spPr>
                <a:xfrm>
                  <a:off x="4496437" y="5004307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e 19"/>
                <p:cNvSpPr/>
                <p:nvPr/>
              </p:nvSpPr>
              <p:spPr>
                <a:xfrm>
                  <a:off x="3999055" y="5000009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e 20"/>
                <p:cNvSpPr/>
                <p:nvPr/>
              </p:nvSpPr>
              <p:spPr>
                <a:xfrm>
                  <a:off x="3732655" y="4455771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Shape 151"/>
            <p:cNvSpPr/>
            <p:nvPr/>
          </p:nvSpPr>
          <p:spPr>
            <a:xfrm>
              <a:off x="707496" y="3163042"/>
              <a:ext cx="2729551" cy="2720916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3" name="CasellaDiTesto 42"/>
            <p:cNvSpPr txBox="1"/>
            <p:nvPr/>
          </p:nvSpPr>
          <p:spPr>
            <a:xfrm>
              <a:off x="1475793" y="5272350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Decision Trees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6234903" y="2988383"/>
            <a:ext cx="2729551" cy="2720916"/>
            <a:chOff x="3486558" y="3131176"/>
            <a:chExt cx="2729551" cy="2720916"/>
          </a:xfrm>
        </p:grpSpPr>
        <p:grpSp>
          <p:nvGrpSpPr>
            <p:cNvPr id="22" name="Gruppo 21"/>
            <p:cNvGrpSpPr/>
            <p:nvPr/>
          </p:nvGrpSpPr>
          <p:grpSpPr>
            <a:xfrm>
              <a:off x="3965204" y="3524134"/>
              <a:ext cx="1819218" cy="1623191"/>
              <a:chOff x="4223308" y="3575964"/>
              <a:chExt cx="2754141" cy="2298357"/>
            </a:xfrm>
          </p:grpSpPr>
          <p:cxnSp>
            <p:nvCxnSpPr>
              <p:cNvPr id="23" name="Connettore 1 22"/>
              <p:cNvCxnSpPr/>
              <p:nvPr/>
            </p:nvCxnSpPr>
            <p:spPr>
              <a:xfrm>
                <a:off x="4291510" y="4000162"/>
                <a:ext cx="2348187" cy="124813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e 23"/>
              <p:cNvSpPr/>
              <p:nvPr/>
            </p:nvSpPr>
            <p:spPr>
              <a:xfrm>
                <a:off x="4579955" y="4875482"/>
                <a:ext cx="190800" cy="19080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e 24"/>
              <p:cNvSpPr/>
              <p:nvPr/>
            </p:nvSpPr>
            <p:spPr>
              <a:xfrm>
                <a:off x="4770755" y="5136076"/>
                <a:ext cx="190800" cy="19080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e 25"/>
              <p:cNvSpPr/>
              <p:nvPr/>
            </p:nvSpPr>
            <p:spPr>
              <a:xfrm>
                <a:off x="4850189" y="4725143"/>
                <a:ext cx="190800" cy="19080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e 26"/>
              <p:cNvSpPr/>
              <p:nvPr/>
            </p:nvSpPr>
            <p:spPr>
              <a:xfrm>
                <a:off x="5032002" y="4990614"/>
                <a:ext cx="190800" cy="19080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e 27"/>
              <p:cNvSpPr/>
              <p:nvPr/>
            </p:nvSpPr>
            <p:spPr>
              <a:xfrm>
                <a:off x="5597328" y="4000162"/>
                <a:ext cx="190800" cy="19080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e 28"/>
              <p:cNvSpPr/>
              <p:nvPr/>
            </p:nvSpPr>
            <p:spPr>
              <a:xfrm>
                <a:off x="5788128" y="4260756"/>
                <a:ext cx="190800" cy="19080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29"/>
              <p:cNvSpPr/>
              <p:nvPr/>
            </p:nvSpPr>
            <p:spPr>
              <a:xfrm>
                <a:off x="5867562" y="3849823"/>
                <a:ext cx="190800" cy="19080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e 30"/>
              <p:cNvSpPr/>
              <p:nvPr/>
            </p:nvSpPr>
            <p:spPr>
              <a:xfrm>
                <a:off x="6049375" y="4115294"/>
                <a:ext cx="190800" cy="19080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Connettore 1 31"/>
              <p:cNvCxnSpPr/>
              <p:nvPr/>
            </p:nvCxnSpPr>
            <p:spPr>
              <a:xfrm>
                <a:off x="4223308" y="3575964"/>
                <a:ext cx="0" cy="2298357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1 32"/>
              <p:cNvCxnSpPr/>
              <p:nvPr/>
            </p:nvCxnSpPr>
            <p:spPr>
              <a:xfrm>
                <a:off x="4223308" y="5872454"/>
                <a:ext cx="27541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1 33"/>
              <p:cNvCxnSpPr/>
              <p:nvPr/>
            </p:nvCxnSpPr>
            <p:spPr>
              <a:xfrm>
                <a:off x="4770755" y="3591697"/>
                <a:ext cx="1164716" cy="206769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CasellaDiTesto 34"/>
              <p:cNvSpPr txBox="1"/>
              <p:nvPr/>
            </p:nvSpPr>
            <p:spPr>
              <a:xfrm>
                <a:off x="6390182" y="478621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6" name="CasellaDiTesto 35"/>
              <p:cNvSpPr txBox="1"/>
              <p:nvPr/>
            </p:nvSpPr>
            <p:spPr>
              <a:xfrm>
                <a:off x="5997146" y="546992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</p:grpSp>
        <p:sp>
          <p:nvSpPr>
            <p:cNvPr id="39" name="Shape 151"/>
            <p:cNvSpPr/>
            <p:nvPr/>
          </p:nvSpPr>
          <p:spPr>
            <a:xfrm>
              <a:off x="3486558" y="3131176"/>
              <a:ext cx="2729551" cy="2720916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" name="CasellaDiTesto 43"/>
            <p:cNvSpPr txBox="1"/>
            <p:nvPr/>
          </p:nvSpPr>
          <p:spPr>
            <a:xfrm>
              <a:off x="4236290" y="5210467"/>
              <a:ext cx="1399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Support Vector Machine (SVM)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3431867" y="2994013"/>
            <a:ext cx="2729551" cy="2720916"/>
            <a:chOff x="6254012" y="3140699"/>
            <a:chExt cx="2729551" cy="2720916"/>
          </a:xfrm>
        </p:grpSpPr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234" y="4109528"/>
              <a:ext cx="1963105" cy="693729"/>
            </a:xfrm>
            <a:prstGeom prst="rect">
              <a:avLst/>
            </a:prstGeom>
          </p:spPr>
        </p:pic>
        <p:sp>
          <p:nvSpPr>
            <p:cNvPr id="42" name="Shape 151"/>
            <p:cNvSpPr/>
            <p:nvPr/>
          </p:nvSpPr>
          <p:spPr>
            <a:xfrm>
              <a:off x="6254012" y="3140699"/>
              <a:ext cx="2729551" cy="2720916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CasellaDiTesto 44"/>
            <p:cNvSpPr txBox="1"/>
            <p:nvPr/>
          </p:nvSpPr>
          <p:spPr>
            <a:xfrm>
              <a:off x="7072803" y="5313209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Naïve Bayes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16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95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Font typeface="+mj-lt"/>
              <a:buAutoNum type="arabicPeriod" startAt="4"/>
            </a:pPr>
            <a:r>
              <a:rPr lang="en-US" b="1" dirty="0" smtClean="0"/>
              <a:t>Hybrid approach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Mining - Feature Selection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Approaches</a:t>
            </a:r>
            <a:endParaRPr lang="en-US" sz="1800" dirty="0"/>
          </a:p>
        </p:txBody>
      </p:sp>
      <p:grpSp>
        <p:nvGrpSpPr>
          <p:cNvPr id="40" name="Gruppo 39"/>
          <p:cNvGrpSpPr/>
          <p:nvPr/>
        </p:nvGrpSpPr>
        <p:grpSpPr>
          <a:xfrm>
            <a:off x="2372764" y="2449500"/>
            <a:ext cx="1662822" cy="1703400"/>
            <a:chOff x="839750" y="1924400"/>
            <a:chExt cx="2236200" cy="2235899"/>
          </a:xfrm>
        </p:grpSpPr>
        <p:sp>
          <p:nvSpPr>
            <p:cNvPr id="46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 dirty="0" smtClean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Filter approach</a:t>
              </a:r>
              <a:endParaRPr lang="en-US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8" name="Gruppo 47"/>
          <p:cNvGrpSpPr/>
          <p:nvPr/>
        </p:nvGrpSpPr>
        <p:grpSpPr>
          <a:xfrm>
            <a:off x="5365307" y="2449500"/>
            <a:ext cx="1662822" cy="1703400"/>
            <a:chOff x="839750" y="1924400"/>
            <a:chExt cx="2236200" cy="2235899"/>
          </a:xfrm>
        </p:grpSpPr>
        <p:sp>
          <p:nvSpPr>
            <p:cNvPr id="49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 dirty="0" smtClean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Wrapper approach</a:t>
              </a:r>
              <a:endParaRPr lang="en-US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1" name="Disco magnetico 50"/>
          <p:cNvSpPr/>
          <p:nvPr/>
        </p:nvSpPr>
        <p:spPr>
          <a:xfrm>
            <a:off x="4302530" y="2925161"/>
            <a:ext cx="812800" cy="751923"/>
          </a:xfrm>
          <a:prstGeom prst="flowChartMagneticDisk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sco magnetico 51"/>
          <p:cNvSpPr/>
          <p:nvPr/>
        </p:nvSpPr>
        <p:spPr>
          <a:xfrm>
            <a:off x="1283009" y="2925162"/>
            <a:ext cx="812800" cy="751923"/>
          </a:xfrm>
          <a:prstGeom prst="flowChartMagneticDisk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sco magnetico 52"/>
          <p:cNvSpPr/>
          <p:nvPr/>
        </p:nvSpPr>
        <p:spPr>
          <a:xfrm>
            <a:off x="7322203" y="2925159"/>
            <a:ext cx="812800" cy="751923"/>
          </a:xfrm>
          <a:prstGeom prst="flowChartMagneticDisk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sellaDiTesto 53"/>
          <p:cNvSpPr txBox="1"/>
          <p:nvPr/>
        </p:nvSpPr>
        <p:spPr>
          <a:xfrm>
            <a:off x="1175487" y="3849234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Feature set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4082655" y="3825298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Reduced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feature subset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6" name="CasellaDiTesto 55"/>
          <p:cNvSpPr txBox="1"/>
          <p:nvPr/>
        </p:nvSpPr>
        <p:spPr>
          <a:xfrm>
            <a:off x="7092760" y="3854352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Final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feature subset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7" name="Connettore 1 56"/>
          <p:cNvCxnSpPr/>
          <p:nvPr/>
        </p:nvCxnSpPr>
        <p:spPr>
          <a:xfrm>
            <a:off x="2095809" y="3301124"/>
            <a:ext cx="423033" cy="3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>
            <a:off x="3871306" y="3301121"/>
            <a:ext cx="423033" cy="3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>
            <a:off x="5115330" y="3301121"/>
            <a:ext cx="423033" cy="3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6899170" y="3301121"/>
            <a:ext cx="423033" cy="3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hape 256"/>
          <p:cNvSpPr txBox="1">
            <a:spLocks noGrp="1"/>
          </p:cNvSpPr>
          <p:nvPr>
            <p:ph type="body" idx="1"/>
          </p:nvPr>
        </p:nvSpPr>
        <p:spPr>
          <a:xfrm>
            <a:off x="3396218" y="5002041"/>
            <a:ext cx="5600700" cy="208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1800" dirty="0"/>
              <a:t>ACO + mutual information</a:t>
            </a:r>
          </a:p>
          <a:p>
            <a:pPr marL="342900" indent="-342900"/>
            <a:r>
              <a:rPr lang="en-US" sz="1800" dirty="0"/>
              <a:t>ACO + chi-square with SVM</a:t>
            </a:r>
          </a:p>
          <a:p>
            <a:pPr marL="342900" indent="-342900"/>
            <a:r>
              <a:rPr lang="en-US" sz="1800" dirty="0"/>
              <a:t>Mutual information + genetic algorithms</a:t>
            </a:r>
          </a:p>
          <a:p>
            <a:pPr marL="342900" indent="-342900"/>
            <a:r>
              <a:rPr lang="en-US" sz="1800" dirty="0"/>
              <a:t>Mutual information + Swarm optimization with SVM</a:t>
            </a:r>
          </a:p>
        </p:txBody>
      </p:sp>
    </p:spTree>
    <p:extLst>
      <p:ext uri="{BB962C8B-B14F-4D97-AF65-F5344CB8AC3E}">
        <p14:creationId xmlns:p14="http://schemas.microsoft.com/office/powerpoint/2010/main" val="16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Feature </a:t>
            </a:r>
            <a:r>
              <a:rPr lang="en-US" dirty="0"/>
              <a:t>Selection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Approaches</a:t>
            </a:r>
            <a:endParaRPr lang="en" dirty="0"/>
          </a:p>
        </p:txBody>
      </p:sp>
      <p:sp>
        <p:nvSpPr>
          <p:cNvPr id="150" name="Shape 150"/>
          <p:cNvSpPr/>
          <p:nvPr/>
        </p:nvSpPr>
        <p:spPr>
          <a:xfrm>
            <a:off x="5273600" y="2489599"/>
            <a:ext cx="2005200" cy="20052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Wrapper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Embedded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Hybrid</a:t>
            </a:r>
            <a:endParaRPr lang="en-US" sz="18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776936" y="2488199"/>
            <a:ext cx="2005200" cy="20066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</a:t>
            </a:r>
            <a:endParaRPr lang="en-US" sz="18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01543" y="180222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Computational time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451294" y="1802220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Quality of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selected features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3823336" y="3276299"/>
            <a:ext cx="1409064" cy="801588"/>
            <a:chOff x="3823336" y="3276299"/>
            <a:chExt cx="1409064" cy="801588"/>
          </a:xfrm>
        </p:grpSpPr>
        <p:cxnSp>
          <p:nvCxnSpPr>
            <p:cNvPr id="3" name="Connettore 2 2"/>
            <p:cNvCxnSpPr/>
            <p:nvPr/>
          </p:nvCxnSpPr>
          <p:spPr>
            <a:xfrm>
              <a:off x="3823336" y="3492199"/>
              <a:ext cx="1409064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5"/>
            <p:cNvCxnSpPr/>
            <p:nvPr/>
          </p:nvCxnSpPr>
          <p:spPr>
            <a:xfrm>
              <a:off x="4521200" y="3276299"/>
              <a:ext cx="0" cy="4318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/>
            <p:cNvSpPr txBox="1"/>
            <p:nvPr/>
          </p:nvSpPr>
          <p:spPr>
            <a:xfrm>
              <a:off x="4079412" y="3770110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Trade-off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5311700" y="4998279"/>
            <a:ext cx="3523745" cy="758536"/>
            <a:chOff x="5311700" y="4998279"/>
            <a:chExt cx="3523745" cy="758536"/>
          </a:xfrm>
        </p:grpSpPr>
        <p:sp>
          <p:nvSpPr>
            <p:cNvPr id="14" name="Shape 235"/>
            <p:cNvSpPr txBox="1">
              <a:spLocks/>
            </p:cNvSpPr>
            <p:nvPr/>
          </p:nvSpPr>
          <p:spPr>
            <a:xfrm>
              <a:off x="5863645" y="4998279"/>
              <a:ext cx="2971800" cy="7585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◎"/>
                <a:defRPr sz="30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○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◉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>
                <a:buFont typeface="Source Sans Pro"/>
                <a:buNone/>
              </a:pPr>
              <a:r>
                <a:rPr lang="en-US" sz="2400" dirty="0" smtClean="0"/>
                <a:t>How to deal with the trade-off?</a:t>
              </a:r>
              <a:endParaRPr lang="en-US" sz="2400" dirty="0"/>
            </a:p>
          </p:txBody>
        </p:sp>
        <p:grpSp>
          <p:nvGrpSpPr>
            <p:cNvPr id="15" name="Shape 475"/>
            <p:cNvGrpSpPr/>
            <p:nvPr/>
          </p:nvGrpSpPr>
          <p:grpSpPr>
            <a:xfrm>
              <a:off x="5311700" y="5160753"/>
              <a:ext cx="444500" cy="560588"/>
              <a:chOff x="616425" y="2329600"/>
              <a:chExt cx="361700" cy="388475"/>
            </a:xfrm>
          </p:grpSpPr>
          <p:sp>
            <p:nvSpPr>
              <p:cNvPr id="16" name="Shape 476"/>
              <p:cNvSpPr/>
              <p:nvPr/>
            </p:nvSpPr>
            <p:spPr>
              <a:xfrm>
                <a:off x="616425" y="2329600"/>
                <a:ext cx="361700" cy="388475"/>
              </a:xfrm>
              <a:custGeom>
                <a:avLst/>
                <a:gdLst/>
                <a:ahLst/>
                <a:cxnLst/>
                <a:rect l="0" t="0" r="0" b="0"/>
                <a:pathLst>
                  <a:path w="14468" h="15539" fill="none" extrusionOk="0">
                    <a:moveTo>
                      <a:pt x="14273" y="13030"/>
                    </a:moveTo>
                    <a:lnTo>
                      <a:pt x="9621" y="6479"/>
                    </a:lnTo>
                    <a:lnTo>
                      <a:pt x="9621" y="2338"/>
                    </a:lnTo>
                    <a:lnTo>
                      <a:pt x="10303" y="1656"/>
                    </a:lnTo>
                    <a:lnTo>
                      <a:pt x="10303" y="1656"/>
                    </a:lnTo>
                    <a:lnTo>
                      <a:pt x="10400" y="1559"/>
                    </a:lnTo>
                    <a:lnTo>
                      <a:pt x="10474" y="1437"/>
                    </a:lnTo>
                    <a:lnTo>
                      <a:pt x="10522" y="1291"/>
                    </a:lnTo>
                    <a:lnTo>
                      <a:pt x="10571" y="1169"/>
                    </a:lnTo>
                    <a:lnTo>
                      <a:pt x="10571" y="1023"/>
                    </a:lnTo>
                    <a:lnTo>
                      <a:pt x="10571" y="877"/>
                    </a:lnTo>
                    <a:lnTo>
                      <a:pt x="10547" y="731"/>
                    </a:lnTo>
                    <a:lnTo>
                      <a:pt x="10498" y="609"/>
                    </a:lnTo>
                    <a:lnTo>
                      <a:pt x="10498" y="609"/>
                    </a:lnTo>
                    <a:lnTo>
                      <a:pt x="10449" y="463"/>
                    </a:lnTo>
                    <a:lnTo>
                      <a:pt x="10352" y="366"/>
                    </a:lnTo>
                    <a:lnTo>
                      <a:pt x="10254" y="244"/>
                    </a:lnTo>
                    <a:lnTo>
                      <a:pt x="10157" y="171"/>
                    </a:lnTo>
                    <a:lnTo>
                      <a:pt x="10035" y="98"/>
                    </a:lnTo>
                    <a:lnTo>
                      <a:pt x="9889" y="49"/>
                    </a:lnTo>
                    <a:lnTo>
                      <a:pt x="9767" y="25"/>
                    </a:lnTo>
                    <a:lnTo>
                      <a:pt x="9621" y="0"/>
                    </a:lnTo>
                    <a:lnTo>
                      <a:pt x="4848" y="0"/>
                    </a:lnTo>
                    <a:lnTo>
                      <a:pt x="4848" y="0"/>
                    </a:lnTo>
                    <a:lnTo>
                      <a:pt x="4701" y="25"/>
                    </a:lnTo>
                    <a:lnTo>
                      <a:pt x="4580" y="49"/>
                    </a:lnTo>
                    <a:lnTo>
                      <a:pt x="4433" y="98"/>
                    </a:lnTo>
                    <a:lnTo>
                      <a:pt x="4312" y="171"/>
                    </a:lnTo>
                    <a:lnTo>
                      <a:pt x="4214" y="244"/>
                    </a:lnTo>
                    <a:lnTo>
                      <a:pt x="4117" y="366"/>
                    </a:lnTo>
                    <a:lnTo>
                      <a:pt x="4019" y="463"/>
                    </a:lnTo>
                    <a:lnTo>
                      <a:pt x="3971" y="609"/>
                    </a:lnTo>
                    <a:lnTo>
                      <a:pt x="3971" y="609"/>
                    </a:lnTo>
                    <a:lnTo>
                      <a:pt x="3922" y="731"/>
                    </a:lnTo>
                    <a:lnTo>
                      <a:pt x="3898" y="877"/>
                    </a:lnTo>
                    <a:lnTo>
                      <a:pt x="3898" y="1023"/>
                    </a:lnTo>
                    <a:lnTo>
                      <a:pt x="3898" y="1169"/>
                    </a:lnTo>
                    <a:lnTo>
                      <a:pt x="3946" y="1291"/>
                    </a:lnTo>
                    <a:lnTo>
                      <a:pt x="3995" y="1437"/>
                    </a:lnTo>
                    <a:lnTo>
                      <a:pt x="4068" y="1559"/>
                    </a:lnTo>
                    <a:lnTo>
                      <a:pt x="4166" y="1656"/>
                    </a:lnTo>
                    <a:lnTo>
                      <a:pt x="4848" y="2338"/>
                    </a:lnTo>
                    <a:lnTo>
                      <a:pt x="4848" y="6479"/>
                    </a:lnTo>
                    <a:lnTo>
                      <a:pt x="196" y="13030"/>
                    </a:lnTo>
                    <a:lnTo>
                      <a:pt x="196" y="13030"/>
                    </a:lnTo>
                    <a:lnTo>
                      <a:pt x="123" y="13152"/>
                    </a:lnTo>
                    <a:lnTo>
                      <a:pt x="50" y="13274"/>
                    </a:lnTo>
                    <a:lnTo>
                      <a:pt x="25" y="13395"/>
                    </a:lnTo>
                    <a:lnTo>
                      <a:pt x="1" y="13517"/>
                    </a:lnTo>
                    <a:lnTo>
                      <a:pt x="1" y="13639"/>
                    </a:lnTo>
                    <a:lnTo>
                      <a:pt x="25" y="13785"/>
                    </a:lnTo>
                    <a:lnTo>
                      <a:pt x="50" y="13907"/>
                    </a:lnTo>
                    <a:lnTo>
                      <a:pt x="98" y="14029"/>
                    </a:lnTo>
                    <a:lnTo>
                      <a:pt x="585" y="15003"/>
                    </a:lnTo>
                    <a:lnTo>
                      <a:pt x="585" y="15003"/>
                    </a:lnTo>
                    <a:lnTo>
                      <a:pt x="658" y="15125"/>
                    </a:lnTo>
                    <a:lnTo>
                      <a:pt x="756" y="15222"/>
                    </a:lnTo>
                    <a:lnTo>
                      <a:pt x="829" y="15320"/>
                    </a:lnTo>
                    <a:lnTo>
                      <a:pt x="951" y="15393"/>
                    </a:lnTo>
                    <a:lnTo>
                      <a:pt x="1073" y="15441"/>
                    </a:lnTo>
                    <a:lnTo>
                      <a:pt x="1194" y="15490"/>
                    </a:lnTo>
                    <a:lnTo>
                      <a:pt x="1316" y="15539"/>
                    </a:lnTo>
                    <a:lnTo>
                      <a:pt x="1462" y="15539"/>
                    </a:lnTo>
                    <a:lnTo>
                      <a:pt x="13006" y="15539"/>
                    </a:lnTo>
                    <a:lnTo>
                      <a:pt x="13006" y="15539"/>
                    </a:lnTo>
                    <a:lnTo>
                      <a:pt x="13153" y="15539"/>
                    </a:lnTo>
                    <a:lnTo>
                      <a:pt x="13274" y="15490"/>
                    </a:lnTo>
                    <a:lnTo>
                      <a:pt x="13396" y="15441"/>
                    </a:lnTo>
                    <a:lnTo>
                      <a:pt x="13518" y="15393"/>
                    </a:lnTo>
                    <a:lnTo>
                      <a:pt x="13640" y="15320"/>
                    </a:lnTo>
                    <a:lnTo>
                      <a:pt x="13713" y="15222"/>
                    </a:lnTo>
                    <a:lnTo>
                      <a:pt x="13810" y="15125"/>
                    </a:lnTo>
                    <a:lnTo>
                      <a:pt x="13883" y="15003"/>
                    </a:lnTo>
                    <a:lnTo>
                      <a:pt x="14370" y="14029"/>
                    </a:lnTo>
                    <a:lnTo>
                      <a:pt x="14370" y="14029"/>
                    </a:lnTo>
                    <a:lnTo>
                      <a:pt x="14419" y="13907"/>
                    </a:lnTo>
                    <a:lnTo>
                      <a:pt x="14443" y="13785"/>
                    </a:lnTo>
                    <a:lnTo>
                      <a:pt x="14468" y="13639"/>
                    </a:lnTo>
                    <a:lnTo>
                      <a:pt x="14468" y="13517"/>
                    </a:lnTo>
                    <a:lnTo>
                      <a:pt x="14443" y="13395"/>
                    </a:lnTo>
                    <a:lnTo>
                      <a:pt x="14419" y="13274"/>
                    </a:lnTo>
                    <a:lnTo>
                      <a:pt x="14346" y="13152"/>
                    </a:lnTo>
                    <a:lnTo>
                      <a:pt x="14273" y="13030"/>
                    </a:lnTo>
                    <a:lnTo>
                      <a:pt x="14273" y="13030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Shape 477"/>
              <p:cNvSpPr/>
              <p:nvPr/>
            </p:nvSpPr>
            <p:spPr>
              <a:xfrm>
                <a:off x="704725" y="2545750"/>
                <a:ext cx="18512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7405" h="1" fill="none" extrusionOk="0">
                    <a:moveTo>
                      <a:pt x="7404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Shape 478"/>
              <p:cNvSpPr/>
              <p:nvPr/>
            </p:nvSpPr>
            <p:spPr>
              <a:xfrm>
                <a:off x="811875" y="2626125"/>
                <a:ext cx="31075" cy="31075"/>
              </a:xfrm>
              <a:custGeom>
                <a:avLst/>
                <a:gdLst/>
                <a:ahLst/>
                <a:cxnLst/>
                <a:rect l="0" t="0" r="0" b="0"/>
                <a:pathLst>
                  <a:path w="1243" h="1243" fill="none" extrusionOk="0">
                    <a:moveTo>
                      <a:pt x="1" y="633"/>
                    </a:moveTo>
                    <a:lnTo>
                      <a:pt x="1" y="633"/>
                    </a:lnTo>
                    <a:lnTo>
                      <a:pt x="25" y="487"/>
                    </a:lnTo>
                    <a:lnTo>
                      <a:pt x="50" y="390"/>
                    </a:lnTo>
                    <a:lnTo>
                      <a:pt x="98" y="268"/>
                    </a:lnTo>
                    <a:lnTo>
                      <a:pt x="171" y="171"/>
                    </a:lnTo>
                    <a:lnTo>
                      <a:pt x="269" y="98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756" y="24"/>
                    </a:lnTo>
                    <a:lnTo>
                      <a:pt x="853" y="49"/>
                    </a:lnTo>
                    <a:lnTo>
                      <a:pt x="975" y="98"/>
                    </a:lnTo>
                    <a:lnTo>
                      <a:pt x="1072" y="171"/>
                    </a:lnTo>
                    <a:lnTo>
                      <a:pt x="1146" y="268"/>
                    </a:lnTo>
                    <a:lnTo>
                      <a:pt x="1194" y="390"/>
                    </a:lnTo>
                    <a:lnTo>
                      <a:pt x="1243" y="487"/>
                    </a:lnTo>
                    <a:lnTo>
                      <a:pt x="1243" y="633"/>
                    </a:lnTo>
                    <a:lnTo>
                      <a:pt x="1243" y="633"/>
                    </a:lnTo>
                    <a:lnTo>
                      <a:pt x="1243" y="755"/>
                    </a:lnTo>
                    <a:lnTo>
                      <a:pt x="1194" y="853"/>
                    </a:lnTo>
                    <a:lnTo>
                      <a:pt x="1146" y="974"/>
                    </a:lnTo>
                    <a:lnTo>
                      <a:pt x="1072" y="1072"/>
                    </a:lnTo>
                    <a:lnTo>
                      <a:pt x="975" y="1145"/>
                    </a:lnTo>
                    <a:lnTo>
                      <a:pt x="853" y="1194"/>
                    </a:lnTo>
                    <a:lnTo>
                      <a:pt x="756" y="1242"/>
                    </a:lnTo>
                    <a:lnTo>
                      <a:pt x="634" y="1242"/>
                    </a:lnTo>
                    <a:lnTo>
                      <a:pt x="634" y="1242"/>
                    </a:lnTo>
                    <a:lnTo>
                      <a:pt x="488" y="1242"/>
                    </a:lnTo>
                    <a:lnTo>
                      <a:pt x="390" y="1194"/>
                    </a:lnTo>
                    <a:lnTo>
                      <a:pt x="269" y="1145"/>
                    </a:lnTo>
                    <a:lnTo>
                      <a:pt x="171" y="1072"/>
                    </a:lnTo>
                    <a:lnTo>
                      <a:pt x="98" y="974"/>
                    </a:lnTo>
                    <a:lnTo>
                      <a:pt x="50" y="853"/>
                    </a:lnTo>
                    <a:lnTo>
                      <a:pt x="25" y="755"/>
                    </a:lnTo>
                    <a:lnTo>
                      <a:pt x="1" y="633"/>
                    </a:lnTo>
                    <a:lnTo>
                      <a:pt x="1" y="633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Shape 479"/>
              <p:cNvSpPr/>
              <p:nvPr/>
            </p:nvSpPr>
            <p:spPr>
              <a:xfrm>
                <a:off x="751000" y="2568275"/>
                <a:ext cx="54200" cy="53600"/>
              </a:xfrm>
              <a:custGeom>
                <a:avLst/>
                <a:gdLst/>
                <a:ahLst/>
                <a:cxnLst/>
                <a:rect l="0" t="0" r="0" b="0"/>
                <a:pathLst>
                  <a:path w="2168" h="2144" fill="none" extrusionOk="0">
                    <a:moveTo>
                      <a:pt x="1096" y="2144"/>
                    </a:moveTo>
                    <a:lnTo>
                      <a:pt x="1096" y="2144"/>
                    </a:lnTo>
                    <a:lnTo>
                      <a:pt x="877" y="2119"/>
                    </a:lnTo>
                    <a:lnTo>
                      <a:pt x="658" y="2071"/>
                    </a:lnTo>
                    <a:lnTo>
                      <a:pt x="487" y="1973"/>
                    </a:lnTo>
                    <a:lnTo>
                      <a:pt x="317" y="1827"/>
                    </a:lnTo>
                    <a:lnTo>
                      <a:pt x="195" y="1681"/>
                    </a:lnTo>
                    <a:lnTo>
                      <a:pt x="98" y="1486"/>
                    </a:lnTo>
                    <a:lnTo>
                      <a:pt x="25" y="1291"/>
                    </a:lnTo>
                    <a:lnTo>
                      <a:pt x="0" y="1072"/>
                    </a:lnTo>
                    <a:lnTo>
                      <a:pt x="0" y="1072"/>
                    </a:lnTo>
                    <a:lnTo>
                      <a:pt x="25" y="853"/>
                    </a:lnTo>
                    <a:lnTo>
                      <a:pt x="98" y="658"/>
                    </a:lnTo>
                    <a:lnTo>
                      <a:pt x="195" y="463"/>
                    </a:lnTo>
                    <a:lnTo>
                      <a:pt x="317" y="317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77" y="0"/>
                    </a:lnTo>
                    <a:lnTo>
                      <a:pt x="1096" y="0"/>
                    </a:lnTo>
                    <a:lnTo>
                      <a:pt x="1096" y="0"/>
                    </a:lnTo>
                    <a:lnTo>
                      <a:pt x="1315" y="0"/>
                    </a:lnTo>
                    <a:lnTo>
                      <a:pt x="1510" y="73"/>
                    </a:lnTo>
                    <a:lnTo>
                      <a:pt x="1681" y="171"/>
                    </a:lnTo>
                    <a:lnTo>
                      <a:pt x="1851" y="317"/>
                    </a:lnTo>
                    <a:lnTo>
                      <a:pt x="1973" y="463"/>
                    </a:lnTo>
                    <a:lnTo>
                      <a:pt x="2070" y="658"/>
                    </a:lnTo>
                    <a:lnTo>
                      <a:pt x="2144" y="853"/>
                    </a:lnTo>
                    <a:lnTo>
                      <a:pt x="2168" y="1072"/>
                    </a:lnTo>
                    <a:lnTo>
                      <a:pt x="2168" y="1072"/>
                    </a:lnTo>
                    <a:lnTo>
                      <a:pt x="2144" y="1291"/>
                    </a:lnTo>
                    <a:lnTo>
                      <a:pt x="2070" y="1486"/>
                    </a:lnTo>
                    <a:lnTo>
                      <a:pt x="1973" y="1681"/>
                    </a:lnTo>
                    <a:lnTo>
                      <a:pt x="1851" y="1827"/>
                    </a:lnTo>
                    <a:lnTo>
                      <a:pt x="1681" y="1973"/>
                    </a:lnTo>
                    <a:lnTo>
                      <a:pt x="1510" y="2071"/>
                    </a:lnTo>
                    <a:lnTo>
                      <a:pt x="1315" y="2119"/>
                    </a:lnTo>
                    <a:lnTo>
                      <a:pt x="1096" y="2144"/>
                    </a:lnTo>
                    <a:lnTo>
                      <a:pt x="1096" y="2144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Shape 480"/>
              <p:cNvSpPr/>
              <p:nvPr/>
            </p:nvSpPr>
            <p:spPr>
              <a:xfrm>
                <a:off x="769875" y="2662650"/>
                <a:ext cx="23775" cy="23775"/>
              </a:xfrm>
              <a:custGeom>
                <a:avLst/>
                <a:gdLst/>
                <a:ahLst/>
                <a:cxnLst/>
                <a:rect l="0" t="0" r="0" b="0"/>
                <a:pathLst>
                  <a:path w="951" h="951" fill="none" extrusionOk="0">
                    <a:moveTo>
                      <a:pt x="0" y="463"/>
                    </a:moveTo>
                    <a:lnTo>
                      <a:pt x="0" y="463"/>
                    </a:lnTo>
                    <a:lnTo>
                      <a:pt x="0" y="366"/>
                    </a:lnTo>
                    <a:lnTo>
                      <a:pt x="25" y="293"/>
                    </a:lnTo>
                    <a:lnTo>
                      <a:pt x="73" y="195"/>
                    </a:lnTo>
                    <a:lnTo>
                      <a:pt x="146" y="122"/>
                    </a:lnTo>
                    <a:lnTo>
                      <a:pt x="220" y="73"/>
                    </a:lnTo>
                    <a:lnTo>
                      <a:pt x="293" y="25"/>
                    </a:lnTo>
                    <a:lnTo>
                      <a:pt x="390" y="0"/>
                    </a:lnTo>
                    <a:lnTo>
                      <a:pt x="487" y="0"/>
                    </a:lnTo>
                    <a:lnTo>
                      <a:pt x="487" y="0"/>
                    </a:lnTo>
                    <a:lnTo>
                      <a:pt x="585" y="0"/>
                    </a:lnTo>
                    <a:lnTo>
                      <a:pt x="658" y="25"/>
                    </a:lnTo>
                    <a:lnTo>
                      <a:pt x="755" y="73"/>
                    </a:lnTo>
                    <a:lnTo>
                      <a:pt x="828" y="122"/>
                    </a:lnTo>
                    <a:lnTo>
                      <a:pt x="877" y="195"/>
                    </a:lnTo>
                    <a:lnTo>
                      <a:pt x="926" y="293"/>
                    </a:lnTo>
                    <a:lnTo>
                      <a:pt x="950" y="366"/>
                    </a:lnTo>
                    <a:lnTo>
                      <a:pt x="950" y="463"/>
                    </a:lnTo>
                    <a:lnTo>
                      <a:pt x="950" y="463"/>
                    </a:lnTo>
                    <a:lnTo>
                      <a:pt x="950" y="561"/>
                    </a:lnTo>
                    <a:lnTo>
                      <a:pt x="926" y="658"/>
                    </a:lnTo>
                    <a:lnTo>
                      <a:pt x="877" y="755"/>
                    </a:lnTo>
                    <a:lnTo>
                      <a:pt x="828" y="804"/>
                    </a:lnTo>
                    <a:lnTo>
                      <a:pt x="755" y="877"/>
                    </a:lnTo>
                    <a:lnTo>
                      <a:pt x="658" y="926"/>
                    </a:lnTo>
                    <a:lnTo>
                      <a:pt x="585" y="950"/>
                    </a:lnTo>
                    <a:lnTo>
                      <a:pt x="487" y="950"/>
                    </a:lnTo>
                    <a:lnTo>
                      <a:pt x="487" y="950"/>
                    </a:lnTo>
                    <a:lnTo>
                      <a:pt x="390" y="950"/>
                    </a:lnTo>
                    <a:lnTo>
                      <a:pt x="293" y="926"/>
                    </a:lnTo>
                    <a:lnTo>
                      <a:pt x="220" y="877"/>
                    </a:lnTo>
                    <a:lnTo>
                      <a:pt x="146" y="804"/>
                    </a:lnTo>
                    <a:lnTo>
                      <a:pt x="73" y="755"/>
                    </a:lnTo>
                    <a:lnTo>
                      <a:pt x="25" y="658"/>
                    </a:lnTo>
                    <a:lnTo>
                      <a:pt x="0" y="561"/>
                    </a:lnTo>
                    <a:lnTo>
                      <a:pt x="0" y="463"/>
                    </a:lnTo>
                    <a:lnTo>
                      <a:pt x="0" y="463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Shape 481"/>
              <p:cNvSpPr/>
              <p:nvPr/>
            </p:nvSpPr>
            <p:spPr>
              <a:xfrm>
                <a:off x="799700" y="2503125"/>
                <a:ext cx="24375" cy="23775"/>
              </a:xfrm>
              <a:custGeom>
                <a:avLst/>
                <a:gdLst/>
                <a:ahLst/>
                <a:cxnLst/>
                <a:rect l="0" t="0" r="0" b="0"/>
                <a:pathLst>
                  <a:path w="975" h="951" fill="none" extrusionOk="0">
                    <a:moveTo>
                      <a:pt x="1" y="463"/>
                    </a:moveTo>
                    <a:lnTo>
                      <a:pt x="1" y="463"/>
                    </a:lnTo>
                    <a:lnTo>
                      <a:pt x="25" y="366"/>
                    </a:lnTo>
                    <a:lnTo>
                      <a:pt x="49" y="293"/>
                    </a:lnTo>
                    <a:lnTo>
                      <a:pt x="98" y="195"/>
                    </a:lnTo>
                    <a:lnTo>
                      <a:pt x="147" y="122"/>
                    </a:lnTo>
                    <a:lnTo>
                      <a:pt x="220" y="73"/>
                    </a:lnTo>
                    <a:lnTo>
                      <a:pt x="293" y="25"/>
                    </a:lnTo>
                    <a:lnTo>
                      <a:pt x="390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585" y="0"/>
                    </a:lnTo>
                    <a:lnTo>
                      <a:pt x="683" y="25"/>
                    </a:lnTo>
                    <a:lnTo>
                      <a:pt x="756" y="73"/>
                    </a:lnTo>
                    <a:lnTo>
                      <a:pt x="829" y="122"/>
                    </a:lnTo>
                    <a:lnTo>
                      <a:pt x="877" y="195"/>
                    </a:lnTo>
                    <a:lnTo>
                      <a:pt x="926" y="293"/>
                    </a:lnTo>
                    <a:lnTo>
                      <a:pt x="951" y="366"/>
                    </a:lnTo>
                    <a:lnTo>
                      <a:pt x="975" y="463"/>
                    </a:lnTo>
                    <a:lnTo>
                      <a:pt x="975" y="463"/>
                    </a:lnTo>
                    <a:lnTo>
                      <a:pt x="951" y="561"/>
                    </a:lnTo>
                    <a:lnTo>
                      <a:pt x="926" y="658"/>
                    </a:lnTo>
                    <a:lnTo>
                      <a:pt x="877" y="731"/>
                    </a:lnTo>
                    <a:lnTo>
                      <a:pt x="829" y="804"/>
                    </a:lnTo>
                    <a:lnTo>
                      <a:pt x="756" y="877"/>
                    </a:lnTo>
                    <a:lnTo>
                      <a:pt x="683" y="902"/>
                    </a:lnTo>
                    <a:lnTo>
                      <a:pt x="585" y="950"/>
                    </a:lnTo>
                    <a:lnTo>
                      <a:pt x="488" y="950"/>
                    </a:lnTo>
                    <a:lnTo>
                      <a:pt x="488" y="950"/>
                    </a:lnTo>
                    <a:lnTo>
                      <a:pt x="390" y="950"/>
                    </a:lnTo>
                    <a:lnTo>
                      <a:pt x="293" y="902"/>
                    </a:lnTo>
                    <a:lnTo>
                      <a:pt x="220" y="877"/>
                    </a:lnTo>
                    <a:lnTo>
                      <a:pt x="147" y="804"/>
                    </a:lnTo>
                    <a:lnTo>
                      <a:pt x="98" y="731"/>
                    </a:lnTo>
                    <a:lnTo>
                      <a:pt x="49" y="658"/>
                    </a:lnTo>
                    <a:lnTo>
                      <a:pt x="25" y="561"/>
                    </a:lnTo>
                    <a:lnTo>
                      <a:pt x="1" y="463"/>
                    </a:lnTo>
                    <a:lnTo>
                      <a:pt x="1" y="46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Shape 482"/>
              <p:cNvSpPr/>
              <p:nvPr/>
            </p:nvSpPr>
            <p:spPr>
              <a:xfrm>
                <a:off x="766825" y="2388050"/>
                <a:ext cx="6092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2437" h="1" fill="none" extrusionOk="0">
                    <a:moveTo>
                      <a:pt x="2436" y="0"/>
                    </a:move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Shape 483"/>
              <p:cNvSpPr/>
              <p:nvPr/>
            </p:nvSpPr>
            <p:spPr>
              <a:xfrm>
                <a:off x="769875" y="2456250"/>
                <a:ext cx="31075" cy="31075"/>
              </a:xfrm>
              <a:custGeom>
                <a:avLst/>
                <a:gdLst/>
                <a:ahLst/>
                <a:cxnLst/>
                <a:rect l="0" t="0" r="0" b="0"/>
                <a:pathLst>
                  <a:path w="1243" h="1243" fill="none" extrusionOk="0">
                    <a:moveTo>
                      <a:pt x="0" y="633"/>
                    </a:moveTo>
                    <a:lnTo>
                      <a:pt x="0" y="633"/>
                    </a:lnTo>
                    <a:lnTo>
                      <a:pt x="0" y="512"/>
                    </a:lnTo>
                    <a:lnTo>
                      <a:pt x="49" y="390"/>
                    </a:lnTo>
                    <a:lnTo>
                      <a:pt x="98" y="268"/>
                    </a:lnTo>
                    <a:lnTo>
                      <a:pt x="171" y="195"/>
                    </a:lnTo>
                    <a:lnTo>
                      <a:pt x="268" y="122"/>
                    </a:lnTo>
                    <a:lnTo>
                      <a:pt x="366" y="49"/>
                    </a:lnTo>
                    <a:lnTo>
                      <a:pt x="487" y="24"/>
                    </a:lnTo>
                    <a:lnTo>
                      <a:pt x="609" y="0"/>
                    </a:lnTo>
                    <a:lnTo>
                      <a:pt x="609" y="0"/>
                    </a:lnTo>
                    <a:lnTo>
                      <a:pt x="731" y="24"/>
                    </a:lnTo>
                    <a:lnTo>
                      <a:pt x="853" y="49"/>
                    </a:lnTo>
                    <a:lnTo>
                      <a:pt x="975" y="122"/>
                    </a:lnTo>
                    <a:lnTo>
                      <a:pt x="1048" y="195"/>
                    </a:lnTo>
                    <a:lnTo>
                      <a:pt x="1145" y="268"/>
                    </a:lnTo>
                    <a:lnTo>
                      <a:pt x="1194" y="390"/>
                    </a:lnTo>
                    <a:lnTo>
                      <a:pt x="1218" y="512"/>
                    </a:lnTo>
                    <a:lnTo>
                      <a:pt x="1242" y="633"/>
                    </a:lnTo>
                    <a:lnTo>
                      <a:pt x="1242" y="633"/>
                    </a:lnTo>
                    <a:lnTo>
                      <a:pt x="1218" y="755"/>
                    </a:lnTo>
                    <a:lnTo>
                      <a:pt x="1194" y="877"/>
                    </a:lnTo>
                    <a:lnTo>
                      <a:pt x="1145" y="974"/>
                    </a:lnTo>
                    <a:lnTo>
                      <a:pt x="1048" y="1072"/>
                    </a:lnTo>
                    <a:lnTo>
                      <a:pt x="975" y="1145"/>
                    </a:lnTo>
                    <a:lnTo>
                      <a:pt x="853" y="1193"/>
                    </a:lnTo>
                    <a:lnTo>
                      <a:pt x="731" y="1242"/>
                    </a:lnTo>
                    <a:lnTo>
                      <a:pt x="609" y="1242"/>
                    </a:lnTo>
                    <a:lnTo>
                      <a:pt x="609" y="1242"/>
                    </a:lnTo>
                    <a:lnTo>
                      <a:pt x="487" y="1242"/>
                    </a:lnTo>
                    <a:lnTo>
                      <a:pt x="366" y="1193"/>
                    </a:lnTo>
                    <a:lnTo>
                      <a:pt x="268" y="1145"/>
                    </a:lnTo>
                    <a:lnTo>
                      <a:pt x="171" y="1072"/>
                    </a:lnTo>
                    <a:lnTo>
                      <a:pt x="98" y="974"/>
                    </a:lnTo>
                    <a:lnTo>
                      <a:pt x="49" y="877"/>
                    </a:lnTo>
                    <a:lnTo>
                      <a:pt x="0" y="755"/>
                    </a:lnTo>
                    <a:lnTo>
                      <a:pt x="0" y="633"/>
                    </a:lnTo>
                    <a:lnTo>
                      <a:pt x="0" y="63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4" name="CasellaDiTesto 23"/>
          <p:cNvSpPr txBox="1"/>
          <p:nvPr/>
        </p:nvSpPr>
        <p:spPr>
          <a:xfrm>
            <a:off x="4372265" y="1925284"/>
            <a:ext cx="399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Unsupervised  </a:t>
            </a:r>
            <a:r>
              <a:rPr lang="en-US" dirty="0"/>
              <a:t>Feature Selection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algorithm </a:t>
            </a:r>
            <a:r>
              <a:rPr lang="en-US" dirty="0"/>
              <a:t>based on Ant Colony </a:t>
            </a:r>
            <a:r>
              <a:rPr lang="en-US" dirty="0" smtClean="0"/>
              <a:t>Optimization </a:t>
            </a:r>
            <a:br>
              <a:rPr lang="en-US" dirty="0" smtClean="0"/>
            </a:br>
            <a:r>
              <a:rPr lang="en-US" dirty="0" smtClean="0"/>
              <a:t>(UFSACO)</a:t>
            </a:r>
            <a:endParaRPr lang="en-US" dirty="0"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965200" y="2044700"/>
            <a:ext cx="3193249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Unsupervised </a:t>
            </a:r>
            <a:r>
              <a:rPr lang="en-US" b="1" dirty="0" smtClean="0"/>
              <a:t>learning</a:t>
            </a:r>
            <a:endParaRPr lang="en-US" sz="1200" dirty="0" smtClean="0"/>
          </a:p>
          <a:p>
            <a:pPr lvl="0">
              <a:buNone/>
            </a:pPr>
            <a:endParaRPr lang="en-US" sz="1400" dirty="0" smtClean="0"/>
          </a:p>
          <a:p>
            <a:pPr lvl="0">
              <a:buNone/>
            </a:pPr>
            <a:r>
              <a:rPr lang="en-US" sz="1400" dirty="0" smtClean="0"/>
              <a:t>Does </a:t>
            </a:r>
            <a:r>
              <a:rPr lang="en-US" sz="1400" dirty="0"/>
              <a:t>not need class labels</a:t>
            </a:r>
          </a:p>
          <a:p>
            <a:pPr lvl="0">
              <a:buNone/>
            </a:pPr>
            <a:endParaRPr lang="en-US" sz="1200"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775200" y="2044700"/>
            <a:ext cx="3121612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Font typeface="+mj-lt"/>
              <a:buAutoNum type="arabicPeriod" startAt="2"/>
            </a:pPr>
            <a:r>
              <a:rPr lang="en-US" b="1" dirty="0" smtClean="0"/>
              <a:t>“Filter approach”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1400" dirty="0" smtClean="0"/>
              <a:t>Acceptable computational time and no learning algorithm needed</a:t>
            </a:r>
            <a:endParaRPr lang="en-US" sz="1400"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965200" y="3702457"/>
            <a:ext cx="3193249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Font typeface="+mj-lt"/>
              <a:buAutoNum type="arabicPeriod" startAt="3"/>
            </a:pPr>
            <a:r>
              <a:rPr lang="en-US" b="1" dirty="0" smtClean="0"/>
              <a:t>Based on ACO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400" dirty="0"/>
              <a:t>High quality approximation of the solution and efficient for high-dimensional datasets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775200" y="3702457"/>
            <a:ext cx="3183632" cy="146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Font typeface="+mj-lt"/>
              <a:buAutoNum type="arabicPeriod" startAt="4"/>
            </a:pPr>
            <a:r>
              <a:rPr lang="en-US" b="1" dirty="0" smtClean="0"/>
              <a:t>Minimize redundancy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1400" dirty="0" smtClean="0"/>
              <a:t>Reached through feature similarity heuristics.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93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Ant Colony Optimization (ACO)</a:t>
            </a:r>
            <a:endParaRPr lang="en-US" sz="1800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86136" y="1600200"/>
            <a:ext cx="5132063" cy="4967700"/>
          </a:xfrm>
        </p:spPr>
        <p:txBody>
          <a:bodyPr/>
          <a:lstStyle/>
          <a:p>
            <a:pPr marL="342900" indent="-342900"/>
            <a:r>
              <a:rPr lang="en-US" sz="2400" dirty="0" smtClean="0"/>
              <a:t>Based </a:t>
            </a:r>
            <a:r>
              <a:rPr lang="en-US" sz="2400" dirty="0"/>
              <a:t>on the social behavior of ants while seeking </a:t>
            </a:r>
            <a:r>
              <a:rPr lang="en-US" sz="2400" dirty="0" smtClean="0"/>
              <a:t>food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 smtClean="0"/>
              <a:t>Cooperative </a:t>
            </a:r>
            <a:r>
              <a:rPr lang="en-US" sz="2400" dirty="0"/>
              <a:t>work of ants to solve hard combinational optimization </a:t>
            </a:r>
            <a:r>
              <a:rPr lang="en-US" sz="2400" dirty="0" smtClean="0"/>
              <a:t>problems</a:t>
            </a: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50" y="3370653"/>
            <a:ext cx="5219700" cy="3107703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5391532" y="4423074"/>
            <a:ext cx="13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 Ant leaves pheromone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6356677" y="5366177"/>
            <a:ext cx="1562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2. Pheromone decrease intensity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Connettore 7 4"/>
          <p:cNvCxnSpPr/>
          <p:nvPr/>
        </p:nvCxnSpPr>
        <p:spPr>
          <a:xfrm rot="10800000">
            <a:off x="4762500" y="5084995"/>
            <a:ext cx="1854200" cy="696680"/>
          </a:xfrm>
          <a:prstGeom prst="curvedConnector3">
            <a:avLst>
              <a:gd name="adj1" fmla="val 42466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>
            <a:off x="5918199" y="3155688"/>
            <a:ext cx="136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3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Ant chooses shortest path</a:t>
            </a:r>
          </a:p>
        </p:txBody>
      </p:sp>
    </p:spTree>
    <p:extLst>
      <p:ext uri="{BB962C8B-B14F-4D97-AF65-F5344CB8AC3E}">
        <p14:creationId xmlns:p14="http://schemas.microsoft.com/office/powerpoint/2010/main" val="15998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Ant Colony Optimization (ACO</a:t>
            </a:r>
            <a:r>
              <a:rPr lang="en-US" dirty="0" smtClean="0"/>
              <a:t>) - Strengths</a:t>
            </a:r>
            <a:endParaRPr lang="en-US" dirty="0"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965200" y="2044700"/>
            <a:ext cx="3193249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Multi-agent system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400" dirty="0"/>
              <a:t>A</a:t>
            </a:r>
            <a:r>
              <a:rPr lang="en-US" sz="1400" dirty="0" smtClean="0"/>
              <a:t>nts </a:t>
            </a:r>
            <a:r>
              <a:rPr lang="en-US" sz="1400" dirty="0"/>
              <a:t>cooperate by sharing knowledge through pheromone trail to solve the problem efficiently</a:t>
            </a:r>
          </a:p>
          <a:p>
            <a:pPr lvl="0">
              <a:buNone/>
            </a:pPr>
            <a:endParaRPr lang="en-US" sz="1200"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775200" y="2044700"/>
            <a:ext cx="3121612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Parallel implementation</a:t>
            </a:r>
            <a:endParaRPr lang="en-US" sz="12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Distribution </a:t>
            </a:r>
            <a:r>
              <a:rPr lang="en-US" sz="1400" dirty="0"/>
              <a:t>allows a decrease in computational time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965200" y="3702457"/>
            <a:ext cx="3193249" cy="15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Distributed long-term memory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400" dirty="0" smtClean="0"/>
              <a:t>Memory used </a:t>
            </a:r>
            <a:r>
              <a:rPr lang="en-US" sz="1400" dirty="0"/>
              <a:t>to store knowledge obtained from ants in previous searches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775200" y="3702456"/>
            <a:ext cx="3183632" cy="19744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 smtClean="0"/>
              <a:t>Global and local search capabilities</a:t>
            </a:r>
          </a:p>
          <a:p>
            <a:pPr lvl="0" rtl="0">
              <a:spcBef>
                <a:spcPts val="0"/>
              </a:spcBef>
              <a:buNone/>
            </a:pPr>
            <a:endParaRPr lang="en-US" sz="1200" dirty="0" smtClean="0"/>
          </a:p>
          <a:p>
            <a:pPr marL="285750" indent="-285750"/>
            <a:r>
              <a:rPr lang="en-US" sz="1400" b="1" dirty="0"/>
              <a:t>Exploitation</a:t>
            </a:r>
            <a:r>
              <a:rPr lang="en-US" sz="1400" dirty="0"/>
              <a:t> - strong local search ability</a:t>
            </a:r>
          </a:p>
          <a:p>
            <a:pPr marL="285750" indent="-285750"/>
            <a:r>
              <a:rPr lang="en-US" sz="1400" b="1" dirty="0" smtClean="0"/>
              <a:t>Exploration</a:t>
            </a:r>
            <a:r>
              <a:rPr lang="en-US" sz="1400" dirty="0" smtClean="0"/>
              <a:t> - </a:t>
            </a:r>
            <a:r>
              <a:rPr lang="en-US" sz="1400" dirty="0" smtClean="0">
                <a:sym typeface="Wingdings"/>
              </a:rPr>
              <a:t>avoid being trapped in local minimum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8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03950" y="3801726"/>
            <a:ext cx="50050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Components 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503950" y="4738625"/>
            <a:ext cx="5005050" cy="17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1800" b="1" dirty="0" smtClean="0"/>
              <a:t>Graph representation for searching</a:t>
            </a:r>
          </a:p>
          <a:p>
            <a:pPr marL="685800" indent="-457200"/>
            <a:r>
              <a:rPr lang="en-US" sz="1800" dirty="0" smtClean="0"/>
              <a:t>Heuristic desirability</a:t>
            </a:r>
          </a:p>
          <a:p>
            <a:pPr marL="685800" indent="-457200"/>
            <a:r>
              <a:rPr lang="en-US" sz="1800" dirty="0" smtClean="0"/>
              <a:t>Working cycle</a:t>
            </a:r>
          </a:p>
          <a:p>
            <a:pPr marL="685800" indent="-457200"/>
            <a:r>
              <a:rPr lang="en-US" sz="1800" dirty="0" smtClean="0"/>
              <a:t>Pheromone update</a:t>
            </a:r>
          </a:p>
          <a:p>
            <a:pPr marL="685800" indent="-457200"/>
            <a:r>
              <a:rPr lang="en-US" sz="1800" dirty="0" smtClean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270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Graph representation for searching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1980468" y="2273300"/>
            <a:ext cx="5183064" cy="3283738"/>
            <a:chOff x="989136" y="1434478"/>
            <a:chExt cx="7170936" cy="4503560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5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6" y="2073353"/>
              <a:ext cx="1" cy="33104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5" y="2080382"/>
              <a:ext cx="1916662" cy="15993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1"/>
              <a:ext cx="10" cy="33034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3" y="2080382"/>
              <a:ext cx="1916678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20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9" y="5383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20" y="2070837"/>
              <a:ext cx="2454920" cy="3313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7"/>
              <a:ext cx="6288257" cy="613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2" y="3695802"/>
              <a:ext cx="4371587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2" y="2080381"/>
              <a:ext cx="4371587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6"/>
              <a:ext cx="4371580" cy="16120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2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9" y="1434478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9" y="4715431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1" y="3106489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80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48" name="CasellaDiTesto 47"/>
          <p:cNvSpPr txBox="1"/>
          <p:nvPr/>
        </p:nvSpPr>
        <p:spPr>
          <a:xfrm>
            <a:off x="6774483" y="1947601"/>
            <a:ext cx="192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Edges</a:t>
            </a:r>
            <a:endParaRPr lang="en-US" sz="20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Similarity between features</a:t>
            </a:r>
          </a:p>
        </p:txBody>
      </p:sp>
      <p:cxnSp>
        <p:nvCxnSpPr>
          <p:cNvPr id="49" name="Connettore 7 48"/>
          <p:cNvCxnSpPr/>
          <p:nvPr/>
        </p:nvCxnSpPr>
        <p:spPr>
          <a:xfrm rot="5400000">
            <a:off x="5866649" y="2446886"/>
            <a:ext cx="1130301" cy="529133"/>
          </a:xfrm>
          <a:prstGeom prst="curvedConnector3">
            <a:avLst>
              <a:gd name="adj1" fmla="val 6180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/>
          <p:cNvSpPr txBox="1"/>
          <p:nvPr/>
        </p:nvSpPr>
        <p:spPr>
          <a:xfrm>
            <a:off x="833539" y="4769831"/>
            <a:ext cx="192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Nodes</a:t>
            </a:r>
            <a:endParaRPr lang="en-US" sz="20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Each feature is represented as a node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9" name="Connettore 7 58"/>
          <p:cNvCxnSpPr>
            <a:endCxn id="26" idx="4"/>
          </p:cNvCxnSpPr>
          <p:nvPr/>
        </p:nvCxnSpPr>
        <p:spPr>
          <a:xfrm flipV="1">
            <a:off x="1711801" y="4328455"/>
            <a:ext cx="657712" cy="584477"/>
          </a:xfrm>
          <a:prstGeom prst="curvedConnector2">
            <a:avLst/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/>
          <p:cNvSpPr txBox="1"/>
          <p:nvPr/>
        </p:nvSpPr>
        <p:spPr>
          <a:xfrm>
            <a:off x="2179413" y="1494292"/>
            <a:ext cx="478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Searching space </a:t>
            </a:r>
            <a:r>
              <a:rPr lang="en-US" sz="2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as undirected graph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6451588" y="5042292"/>
            <a:ext cx="192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Pheromone</a:t>
            </a:r>
            <a:endParaRPr lang="en-US" sz="20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Stored in a feature, not in edge.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6" name="Connettore 7 65"/>
          <p:cNvCxnSpPr/>
          <p:nvPr/>
        </p:nvCxnSpPr>
        <p:spPr>
          <a:xfrm rot="10800000" flipV="1">
            <a:off x="5824664" y="5269846"/>
            <a:ext cx="626926" cy="330981"/>
          </a:xfrm>
          <a:prstGeom prst="curvedConnector3">
            <a:avLst>
              <a:gd name="adj1" fmla="val 50000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/>
              <p:cNvSpPr/>
              <p:nvPr/>
            </p:nvSpPr>
            <p:spPr>
              <a:xfrm>
                <a:off x="5420124" y="5351737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6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ttangol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124" y="5351737"/>
                <a:ext cx="389051" cy="415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tangolo 70"/>
              <p:cNvSpPr/>
              <p:nvPr/>
            </p:nvSpPr>
            <p:spPr>
              <a:xfrm>
                <a:off x="3615709" y="5351737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5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ttango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9" y="5351737"/>
                <a:ext cx="389051" cy="4154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tangolo 71"/>
              <p:cNvSpPr/>
              <p:nvPr/>
            </p:nvSpPr>
            <p:spPr>
              <a:xfrm>
                <a:off x="3661231" y="2141315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1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ttangolo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1" y="2141315"/>
                <a:ext cx="389051" cy="4154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tangolo 72"/>
              <p:cNvSpPr/>
              <p:nvPr/>
            </p:nvSpPr>
            <p:spPr>
              <a:xfrm>
                <a:off x="5435612" y="2138178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2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ttangolo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12" y="2138178"/>
                <a:ext cx="389051" cy="4154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tangolo 73"/>
              <p:cNvSpPr/>
              <p:nvPr/>
            </p:nvSpPr>
            <p:spPr>
              <a:xfrm>
                <a:off x="1872336" y="3354658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3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ttangolo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36" y="3354658"/>
                <a:ext cx="389051" cy="4154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ttangolo 74"/>
              <p:cNvSpPr/>
              <p:nvPr/>
            </p:nvSpPr>
            <p:spPr>
              <a:xfrm>
                <a:off x="6867800" y="3354658"/>
                <a:ext cx="389051" cy="4154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baseline="-25000" dirty="0" smtClean="0">
                    <a:solidFill>
                      <a:schemeClr val="tx1"/>
                    </a:solidFill>
                  </a:rPr>
                  <a:t>4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ttangol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00" y="3354658"/>
                <a:ext cx="389051" cy="4154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27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63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Cosine similarity between features</a:t>
            </a:r>
            <a:endParaRPr lang="en-US" dirty="0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Graph </a:t>
            </a:r>
            <a:r>
              <a:rPr lang="en-US" sz="1800" dirty="0" smtClean="0"/>
              <a:t>representation for searching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435100" y="2970275"/>
                <a:ext cx="6540500" cy="10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charset="0"/>
                        </a:rPr>
                        <m:t>𝑠𝑖𝑚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s-ES" sz="2000" b="0" i="1" smtClean="0">
                          <a:latin typeface="Cambria Math" charset="0"/>
                        </a:rPr>
                        <m:t>=</m:t>
                      </m:r>
                      <m:r>
                        <a:rPr lang="es-ES" sz="2000" i="1">
                          <a:latin typeface="Cambria Math" charset="0"/>
                        </a:rPr>
                        <m:t>𝑠𝑖𝑚</m:t>
                      </m:r>
                      <m:d>
                        <m:dPr>
                          <m:ctrlPr>
                            <a:rPr lang="es-E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s-E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s-E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ES" sz="20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s-E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>
                            <a:rPr lang="es-ES" sz="2000" b="0" i="1" smtClean="0">
                              <a:latin typeface="Cambria Math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00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ES" sz="200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s-E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970275"/>
                <a:ext cx="6540500" cy="10223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4435782" y="4720115"/>
            <a:ext cx="4263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</a:t>
            </a:r>
            <a:r>
              <a:rPr lang="en-US" sz="1600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F</a:t>
            </a:r>
            <a:r>
              <a:rPr lang="en-US" sz="1600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</a:t>
            </a:r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Feature a/b</a:t>
            </a:r>
            <a:endParaRPr lang="en-US" sz="1600" baseline="-25000" dirty="0" smtClean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Total of patterns in dataset</a:t>
            </a:r>
          </a:p>
          <a:p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en-US" sz="1600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b</a:t>
            </a:r>
            <a:r>
              <a:rPr lang="en-US" sz="1600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Value of feature a/b for pattern</a:t>
            </a:r>
            <a:r>
              <a:rPr lang="en-US" sz="1600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</a:t>
            </a:r>
          </a:p>
          <a:p>
            <a:endParaRPr lang="en-US" sz="1600" dirty="0" smtClean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841500"/>
            <a:ext cx="7735563" cy="195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 err="1" smtClean="0"/>
              <a:t>Tabakhi</a:t>
            </a:r>
            <a:r>
              <a:rPr lang="en-US" dirty="0" smtClean="0"/>
              <a:t>, S., </a:t>
            </a:r>
            <a:r>
              <a:rPr lang="en-US" dirty="0" err="1" smtClean="0"/>
              <a:t>Moradi</a:t>
            </a:r>
            <a:r>
              <a:rPr lang="en-US" dirty="0" smtClean="0"/>
              <a:t>, P., &amp; </a:t>
            </a:r>
            <a:r>
              <a:rPr lang="en-US" dirty="0" err="1" smtClean="0"/>
              <a:t>Akhlaghian</a:t>
            </a:r>
            <a:r>
              <a:rPr lang="en-US" dirty="0" smtClean="0"/>
              <a:t>, F. (2014). An unsupervised feature selection algorithm based on ant colony optimization. </a:t>
            </a:r>
            <a:r>
              <a:rPr lang="en-US" i="1" dirty="0" smtClean="0"/>
              <a:t>Engineering Applications of Artificial Intelligence</a:t>
            </a:r>
            <a:r>
              <a:rPr lang="en-US" dirty="0" smtClean="0"/>
              <a:t>, </a:t>
            </a:r>
            <a:r>
              <a:rPr lang="en-US" i="1" dirty="0" smtClean="0"/>
              <a:t>32</a:t>
            </a:r>
            <a:r>
              <a:rPr lang="en-US" dirty="0" smtClean="0"/>
              <a:t>, 112-123.</a:t>
            </a:r>
            <a:endParaRPr lang="en-US" dirty="0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smtClean="0"/>
              <a:t>Article information</a:t>
            </a:r>
            <a:endParaRPr lang="en-US" sz="1800" dirty="0"/>
          </a:p>
        </p:txBody>
      </p:sp>
      <p:sp>
        <p:nvSpPr>
          <p:cNvPr id="8" name="Rettangolo 7"/>
          <p:cNvSpPr/>
          <p:nvPr/>
        </p:nvSpPr>
        <p:spPr>
          <a:xfrm>
            <a:off x="786136" y="3998687"/>
            <a:ext cx="7571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www.researchgate.net/publication/261371258_An_unsupervised_feature_selection_algorithm_based_on_ant_colony_optimization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03950" y="3801726"/>
            <a:ext cx="50050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Components 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503950" y="4738625"/>
            <a:ext cx="5005050" cy="17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1800" dirty="0" smtClean="0"/>
              <a:t>Graph representation for searching</a:t>
            </a:r>
          </a:p>
          <a:p>
            <a:pPr marL="685800" indent="-457200"/>
            <a:r>
              <a:rPr lang="en-US" sz="1800" b="1" dirty="0" smtClean="0"/>
              <a:t>Heuristic desirability</a:t>
            </a:r>
          </a:p>
          <a:p>
            <a:pPr marL="685800" indent="-457200"/>
            <a:r>
              <a:rPr lang="en-US" sz="1800" dirty="0" smtClean="0"/>
              <a:t>Working cycle</a:t>
            </a:r>
          </a:p>
          <a:p>
            <a:pPr marL="685800" indent="-457200"/>
            <a:r>
              <a:rPr lang="en-US" sz="1800" dirty="0" smtClean="0"/>
              <a:t>Pheromone update</a:t>
            </a:r>
          </a:p>
          <a:p>
            <a:pPr marL="685800" indent="-457200"/>
            <a:r>
              <a:rPr lang="en-US" sz="1800" dirty="0" smtClean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0788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63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Heuristic information</a:t>
            </a:r>
            <a:endParaRPr lang="en-US" dirty="0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</a:t>
            </a:r>
            <a:r>
              <a:rPr lang="en-US" sz="1800" dirty="0" smtClean="0"/>
              <a:t>Heuristic desirability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288425" y="2690875"/>
                <a:ext cx="6567150" cy="1139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s-ES" sz="2000" b="0" i="1" smtClean="0">
                          <a:latin typeface="Cambria Math" charset="0"/>
                        </a:rPr>
                        <m:t>=</m:t>
                      </m:r>
                      <m:r>
                        <a:rPr lang="es-E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d>
                        <m:dPr>
                          <m:ctrlPr>
                            <a:rPr lang="es-E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s-E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mr-I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𝑠𝑖𝑚</m:t>
                                  </m:r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mr-IN" sz="20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𝑠𝑖𝑚</m:t>
                              </m:r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000" b="0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25" y="2690875"/>
                <a:ext cx="6567150" cy="11396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UFSACO – Heuristic desirability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86149" y="1600200"/>
            <a:ext cx="4433551" cy="13513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n-US" sz="2600" dirty="0" smtClean="0"/>
              <a:t>Desirability of movement</a:t>
            </a:r>
          </a:p>
          <a:p>
            <a:pPr marL="514350" indent="-514350"/>
            <a:endParaRPr lang="en-US" sz="2600" dirty="0" smtClean="0"/>
          </a:p>
          <a:p>
            <a:pPr marL="514350" indent="-514350"/>
            <a:endParaRPr lang="en-US" sz="2000" dirty="0"/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738" y="2627316"/>
            <a:ext cx="2892474" cy="2961893"/>
          </a:xfrm>
          <a:prstGeom prst="rect">
            <a:avLst/>
          </a:prstGeom>
        </p:spPr>
      </p:pic>
      <p:sp>
        <p:nvSpPr>
          <p:cNvPr id="12" name="Shape 256"/>
          <p:cNvSpPr txBox="1">
            <a:spLocks/>
          </p:cNvSpPr>
          <p:nvPr/>
        </p:nvSpPr>
        <p:spPr>
          <a:xfrm>
            <a:off x="1361688" y="2129722"/>
            <a:ext cx="3355268" cy="36614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en-US" sz="2000" b="1" dirty="0" smtClean="0"/>
              <a:t>An ant seeks to select features based on:</a:t>
            </a:r>
          </a:p>
          <a:p>
            <a:pPr>
              <a:buFont typeface="Source Sans Pro"/>
              <a:buNone/>
            </a:pPr>
            <a:endParaRPr lang="en-US" sz="1200" dirty="0" smtClean="0"/>
          </a:p>
          <a:p>
            <a:pPr marL="285750" indent="-285750"/>
            <a:r>
              <a:rPr lang="en-US" sz="1800" dirty="0" smtClean="0"/>
              <a:t>Highest pheromone values</a:t>
            </a:r>
          </a:p>
          <a:p>
            <a:pPr marL="285750" indent="-285750"/>
            <a:endParaRPr lang="en-US" sz="1800" dirty="0" smtClean="0"/>
          </a:p>
          <a:p>
            <a:pPr marL="285750" indent="-285750"/>
            <a:r>
              <a:rPr lang="en-US" sz="1800" dirty="0" smtClean="0"/>
              <a:t>Lowest similarities to previous selected features (heuristic information)</a:t>
            </a:r>
          </a:p>
          <a:p>
            <a:pPr marL="285750" indent="-285750"/>
            <a:endParaRPr lang="en-US" sz="1800" dirty="0" smtClean="0"/>
          </a:p>
          <a:p>
            <a:pPr marL="285750" indent="-285750"/>
            <a:r>
              <a:rPr lang="en-US" sz="1800" dirty="0" smtClean="0"/>
              <a:t>Pseudo-random-proportional rule: transition rule based on random value </a:t>
            </a:r>
            <a:r>
              <a:rPr lang="en-US" sz="1800" i="1" dirty="0" smtClean="0"/>
              <a:t>q</a:t>
            </a:r>
          </a:p>
          <a:p>
            <a:pPr>
              <a:buFont typeface="Source Sans Pro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005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6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/>
              <a:t>Exploitation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Greedy transition rule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</a:t>
            </a:r>
            <a:r>
              <a:rPr lang="en-US" sz="1800" dirty="0" smtClean="0"/>
              <a:t>Heuristic desirability </a:t>
            </a:r>
            <a:br>
              <a:rPr lang="en-US" sz="1800" dirty="0" smtClean="0"/>
            </a:br>
            <a:r>
              <a:rPr lang="en-US" sz="1800" dirty="0" smtClean="0"/>
              <a:t>Pseudo-random-proportional </a:t>
            </a:r>
            <a:r>
              <a:rPr lang="en-US" sz="1800" dirty="0"/>
              <a:t>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370342" y="2738878"/>
                <a:ext cx="6567150" cy="586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  <m:r>
                        <a:rPr lang="mr-I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a:rPr lang="es-ES" sz="20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mr-IN" sz="20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es-E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charset="0"/>
                                </a:rPr>
                                <m:t>][</m:t>
                              </m:r>
                              <m:sSup>
                                <m:sSupPr>
                                  <m:ctrlPr>
                                    <a:rPr lang="es-ES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p>
                              </m:sSup>
                              <m:r>
                                <a:rPr lang="es-ES" sz="2000" i="1">
                                  <a:latin typeface="Cambria Math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 </m:t>
                          </m:r>
                          <m:r>
                            <a:rPr lang="es-E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𝑖𝑓</m:t>
                          </m:r>
                          <m:r>
                            <a:rPr lang="es-E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42" y="2738878"/>
                <a:ext cx="6567150" cy="586379"/>
              </a:xfrm>
              <a:prstGeom prst="rect">
                <a:avLst/>
              </a:prstGeom>
              <a:blipFill rotWithShape="0">
                <a:blip r:embed="rId3"/>
                <a:stretch>
                  <a:fillRect t="-71875" b="-5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4572000" y="4085115"/>
                <a:ext cx="4263718" cy="247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𝐽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𝑖</m:t>
                        </m:r>
                      </m:sub>
                      <m:sup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unvisited feature set when ant </a:t>
                </a:r>
                <a:r>
                  <a:rPr lang="en-US" i="1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k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is in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feature 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endParaRPr lang="en-US" baseline="-250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Pheromone value of feature u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s-E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Heuristic information between 	features 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and 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u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Importance of pheromone versus 	heuristic information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q	Random number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q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[0,1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]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q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Exploitation-exploration coefficient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q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[0,1]</a:t>
                </a: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85115"/>
                <a:ext cx="4263718" cy="2479140"/>
              </a:xfrm>
              <a:prstGeom prst="rect">
                <a:avLst/>
              </a:prstGeom>
              <a:blipFill rotWithShape="0">
                <a:blip r:embed="rId4"/>
                <a:stretch>
                  <a:fillRect l="-429" b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</a:t>
            </a:r>
            <a:r>
              <a:rPr lang="en-US" sz="1800" dirty="0" smtClean="0"/>
              <a:t>Heuristic desirability</a:t>
            </a:r>
            <a:br>
              <a:rPr lang="en-US" sz="1800" dirty="0" smtClean="0"/>
            </a:br>
            <a:r>
              <a:rPr lang="en-US" sz="1800" dirty="0" smtClean="0"/>
              <a:t>Pseudo-random-proportional </a:t>
            </a:r>
            <a:r>
              <a:rPr lang="en-US" sz="1800" dirty="0"/>
              <a:t>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288425" y="2538475"/>
                <a:ext cx="6567150" cy="11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s-E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e>
                    </m:d>
                    <m:r>
                      <a:rPr lang="es-E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mr-IN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s-E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s-ES" sz="2000" i="1">
                                    <a:latin typeface="Cambria Math" charset="0"/>
                                  </a:rPr>
                                  <m:t>][</m:t>
                                </m:r>
                                <m:sSup>
                                  <m:sSupPr>
                                    <m:ctrlPr>
                                      <a:rPr lang="es-ES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𝜂</m:t>
                                    </m:r>
                                    <m:d>
                                      <m:dPr>
                                        <m:ctrlPr>
                                          <a:rPr lang="es-E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s-ES" sz="2000" i="1">
                                            <a:latin typeface="Cambria Math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p>
                                </m:sSup>
                                <m:r>
                                  <a:rPr lang="es-ES" sz="2000" i="1">
                                    <a:latin typeface="Cambria Math" charset="0"/>
                                  </a:rPr>
                                  <m:t>]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sz="20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2000" i="1"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s-ES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i="1">
                                            <a:latin typeface="Cambria Math" charset="0"/>
                                          </a:rPr>
                                          <m:t>[</m:t>
                                        </m:r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s-ES" sz="2000" i="1">
                                        <a:latin typeface="Cambria Math" charset="0"/>
                                      </a:rPr>
                                      <m:t>][</m:t>
                                    </m:r>
                                    <m:sSup>
                                      <m:sSupPr>
                                        <m:ctrlPr>
                                          <a:rPr lang="es-ES" sz="20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𝜂</m:t>
                                        </m:r>
                                        <m:d>
                                          <m:dPr>
                                            <m:ctrlP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000" i="1">
                                                    <a:latin typeface="Cambria Math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000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000" i="1">
                                                <a:latin typeface="Cambria Math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000" i="1">
                                                    <a:latin typeface="Cambria Math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000" i="1">
                                                    <a:latin typeface="Cambria Math" charset="0"/>
                                                  </a:rPr>
                                                  <m:t>𝑢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ES" sz="20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p>
                                    <m:r>
                                      <a:rPr lang="es-ES" sz="2000" i="1"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 </m:t>
                            </m:r>
                            <m:r>
                              <a:rPr lang="es-E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s-E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s-E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s-E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s-E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s-E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  <m:e>
                            <m: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&amp;</m:t>
                            </m:r>
                            <m:r>
                              <a:rPr lang="es-E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  <m: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 </m:t>
                            </m:r>
                            <m:r>
                              <a:rPr lang="es-E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mr-IN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mr-I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s-E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𝑖𝑓</m:t>
                    </m:r>
                    <m:r>
                      <a:rPr lang="es-E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s-E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s-E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s-E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25" y="2538475"/>
                <a:ext cx="6567150" cy="11653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118"/>
          <p:cNvSpPr txBox="1">
            <a:spLocks noGrp="1"/>
          </p:cNvSpPr>
          <p:nvPr>
            <p:ph type="body" idx="1"/>
          </p:nvPr>
        </p:nvSpPr>
        <p:spPr>
          <a:xfrm>
            <a:off x="786150" y="1625600"/>
            <a:ext cx="7735563" cy="63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/>
              <a:t>Exploration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Probabilistic transition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784600" y="4224815"/>
                <a:ext cx="5118100" cy="2511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𝐽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𝑖</m:t>
                        </m:r>
                      </m:sub>
                      <m:sup>
                        <m:r>
                          <a:rPr lang="es-ES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unvisited feature set when ant </a:t>
                </a:r>
                <a:r>
                  <a:rPr lang="en-US" i="1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k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is in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feature 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endParaRPr lang="en-US" baseline="-250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	Pheromone value of feature u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s-E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charset="0"/>
                      </a:rPr>
                      <m:t>, </m:t>
                    </m:r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s-E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ES" i="1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Heuristic information between 			features 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and F</a:t>
                </a:r>
                <a:r>
                  <a:rPr lang="en-US" baseline="-250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j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/ </a:t>
                </a:r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F</a:t>
                </a:r>
                <a:r>
                  <a:rPr lang="en-US" baseline="-250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and 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F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u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	Importance of pheromone versus 			heuristic information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q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Random </a:t>
                </a:r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number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q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[0,1]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q</a:t>
                </a:r>
                <a:r>
                  <a:rPr lang="en-US" baseline="-250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	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Exploitation-exploration </a:t>
                </a:r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coefficient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q</a:t>
                </a:r>
                <a:r>
                  <a:rPr lang="en-US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[0,1]</a:t>
                </a:r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00" y="4224815"/>
                <a:ext cx="5118100" cy="2511841"/>
              </a:xfrm>
              <a:prstGeom prst="rect">
                <a:avLst/>
              </a:prstGeom>
              <a:blipFill rotWithShape="0">
                <a:blip r:embed="rId4"/>
                <a:stretch>
                  <a:fillRect l="-358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03950" y="3801726"/>
            <a:ext cx="50050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Components 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503950" y="4738625"/>
            <a:ext cx="5005050" cy="17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1800" dirty="0" smtClean="0"/>
              <a:t>Graph representation for searching</a:t>
            </a:r>
          </a:p>
          <a:p>
            <a:pPr marL="685800" indent="-457200"/>
            <a:r>
              <a:rPr lang="en-US" sz="1800" dirty="0" smtClean="0"/>
              <a:t>Heuristic desirability</a:t>
            </a:r>
          </a:p>
          <a:p>
            <a:pPr marL="685800" indent="-457200"/>
            <a:r>
              <a:rPr lang="en-US" sz="1800" b="1" dirty="0" smtClean="0"/>
              <a:t>Working cycle</a:t>
            </a:r>
          </a:p>
          <a:p>
            <a:pPr marL="685800" indent="-457200"/>
            <a:r>
              <a:rPr lang="en-US" sz="1800" dirty="0" smtClean="0"/>
              <a:t>Pheromone update</a:t>
            </a:r>
          </a:p>
          <a:p>
            <a:pPr marL="685800" indent="-457200"/>
            <a:r>
              <a:rPr lang="en-US" sz="1800" dirty="0" smtClean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8304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Working cycle</a:t>
            </a:r>
            <a:endParaRPr lang="en" dirty="0"/>
          </a:p>
        </p:txBody>
      </p:sp>
      <p:grpSp>
        <p:nvGrpSpPr>
          <p:cNvPr id="2" name="Gruppo 1"/>
          <p:cNvGrpSpPr/>
          <p:nvPr/>
        </p:nvGrpSpPr>
        <p:grpSpPr>
          <a:xfrm>
            <a:off x="3556900" y="2368800"/>
            <a:ext cx="2236200" cy="2235899"/>
            <a:chOff x="839750" y="1924400"/>
            <a:chExt cx="2236200" cy="2235899"/>
          </a:xfrm>
        </p:grpSpPr>
        <p:sp>
          <p:nvSpPr>
            <p:cNvPr id="242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-US" sz="1600" i="1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</a:t>
              </a:r>
              <a:r>
                <a:rPr lang="en-US" sz="1600" i="1" baseline="-25000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ants</a:t>
              </a:r>
              <a:r>
                <a:rPr lang="en-US" sz="1600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ants placed in random </a:t>
              </a:r>
              <a:r>
                <a:rPr lang="en-US" sz="1600" dirty="0" smtClean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features</a:t>
              </a:r>
              <a:endPara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249" name="Shape 249"/>
          <p:cNvCxnSpPr>
            <a:stCxn id="17" idx="6"/>
            <a:endCxn id="244" idx="2"/>
          </p:cNvCxnSpPr>
          <p:nvPr/>
        </p:nvCxnSpPr>
        <p:spPr>
          <a:xfrm flipV="1">
            <a:off x="3031499" y="3486700"/>
            <a:ext cx="721850" cy="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0" name="Shape 250"/>
          <p:cNvCxnSpPr>
            <a:stCxn id="244" idx="6"/>
            <a:endCxn id="20" idx="2"/>
          </p:cNvCxnSpPr>
          <p:nvPr/>
        </p:nvCxnSpPr>
        <p:spPr>
          <a:xfrm>
            <a:off x="5596249" y="3486700"/>
            <a:ext cx="721850" cy="125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Gruppo 14"/>
          <p:cNvGrpSpPr/>
          <p:nvPr/>
        </p:nvGrpSpPr>
        <p:grpSpPr>
          <a:xfrm>
            <a:off x="992150" y="2368900"/>
            <a:ext cx="2236200" cy="2235899"/>
            <a:chOff x="839750" y="1924400"/>
            <a:chExt cx="2236200" cy="2235899"/>
          </a:xfrm>
        </p:grpSpPr>
        <p:sp>
          <p:nvSpPr>
            <p:cNvPr id="16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Initialize global feature counter (FC</a:t>
              </a:r>
              <a:r>
                <a:rPr lang="en-US" sz="1600" dirty="0" smtClean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)</a:t>
              </a:r>
              <a:endPara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6121650" y="2370050"/>
            <a:ext cx="2236200" cy="2235899"/>
            <a:chOff x="839750" y="1924400"/>
            <a:chExt cx="2236200" cy="2235899"/>
          </a:xfrm>
        </p:grpSpPr>
        <p:sp>
          <p:nvSpPr>
            <p:cNvPr id="19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Each ant seeks </a:t>
              </a:r>
              <a:r>
                <a:rPr lang="en-US" sz="1600" i="1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NF</a:t>
              </a:r>
              <a:r>
                <a:rPr lang="en-US" sz="1600" dirty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different features</a:t>
              </a:r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6633902" y="4949232"/>
            <a:ext cx="1925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random value is calculated on each ant movement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6" name="Connettore 7 25"/>
          <p:cNvCxnSpPr>
            <a:stCxn id="19" idx="4"/>
            <a:endCxn id="25" idx="0"/>
          </p:cNvCxnSpPr>
          <p:nvPr/>
        </p:nvCxnSpPr>
        <p:spPr>
          <a:xfrm rot="16200000" flipH="1">
            <a:off x="7246439" y="4599259"/>
            <a:ext cx="343283" cy="356661"/>
          </a:xfrm>
          <a:prstGeom prst="curvedConnector3">
            <a:avLst>
              <a:gd name="adj1" fmla="val 50000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>
            <a:off x="2992239" y="1530411"/>
            <a:ext cx="112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Long-term distributed memory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6" name="Connettore 7 35"/>
          <p:cNvCxnSpPr>
            <a:stCxn id="17" idx="0"/>
            <a:endCxn id="35" idx="1"/>
          </p:cNvCxnSpPr>
          <p:nvPr/>
        </p:nvCxnSpPr>
        <p:spPr>
          <a:xfrm rot="5400000" flipH="1" flipV="1">
            <a:off x="2218341" y="1791452"/>
            <a:ext cx="665607" cy="882190"/>
          </a:xfrm>
          <a:prstGeom prst="curvedConnector2">
            <a:avLst/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4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796594735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36024" y="1600517"/>
            <a:ext cx="1092200" cy="10922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CasellaDiTesto 51"/>
          <p:cNvSpPr txBox="1"/>
          <p:nvPr/>
        </p:nvSpPr>
        <p:spPr>
          <a:xfrm>
            <a:off x="476499" y="2286492"/>
            <a:ext cx="1008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Placed randomly in F</a:t>
            </a:r>
            <a:r>
              <a:rPr lang="en-US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5" name="Connettore 7 54"/>
          <p:cNvCxnSpPr>
            <a:stCxn id="52" idx="3"/>
            <a:endCxn id="2" idx="1"/>
          </p:cNvCxnSpPr>
          <p:nvPr/>
        </p:nvCxnSpPr>
        <p:spPr>
          <a:xfrm flipV="1">
            <a:off x="1484760" y="2146617"/>
            <a:ext cx="251264" cy="509207"/>
          </a:xfrm>
          <a:prstGeom prst="curvedConnector3">
            <a:avLst>
              <a:gd name="adj1" fmla="val 50000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535876539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03" y="1638201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720223317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60" y="2884138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399" cy="109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 smtClean="0"/>
              <a:t>If you torture the </a:t>
            </a:r>
            <a:r>
              <a:rPr lang="en-US" b="1" dirty="0" smtClean="0">
                <a:solidFill>
                  <a:srgbClr val="0091EA"/>
                </a:solidFill>
              </a:rPr>
              <a:t>data </a:t>
            </a:r>
            <a:r>
              <a:rPr lang="en-US" dirty="0" smtClean="0"/>
              <a:t>long enough, it will confess.</a:t>
            </a:r>
            <a:endParaRPr lang="en-US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273458" y="46596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98718" y="3920647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Ronald </a:t>
            </a:r>
            <a:r>
              <a:rPr lang="en-US" sz="2400" i="1" dirty="0" smtClean="0">
                <a:solidFill>
                  <a:schemeClr val="tx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Coase</a:t>
            </a:r>
            <a:endParaRPr lang="en-US" sz="2400" i="1" dirty="0">
              <a:solidFill>
                <a:schemeClr val="tx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708859082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40" y="3553604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9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459989766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34" y="4932488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445792" y="4765982"/>
            <a:ext cx="1008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Placed randomly </a:t>
            </a:r>
            <a:r>
              <a:rPr lang="en-US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in F</a:t>
            </a:r>
            <a:r>
              <a:rPr lang="en-US" baseline="-250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5</a:t>
            </a:r>
          </a:p>
        </p:txBody>
      </p:sp>
      <p:cxnSp>
        <p:nvCxnSpPr>
          <p:cNvPr id="51" name="Connettore 7 50"/>
          <p:cNvCxnSpPr>
            <a:stCxn id="49" idx="2"/>
          </p:cNvCxnSpPr>
          <p:nvPr/>
        </p:nvCxnSpPr>
        <p:spPr>
          <a:xfrm rot="5400000" flipH="1" flipV="1">
            <a:off x="1202744" y="4863946"/>
            <a:ext cx="387879" cy="893522"/>
          </a:xfrm>
          <a:prstGeom prst="curvedConnector4">
            <a:avLst>
              <a:gd name="adj1" fmla="val -58936"/>
              <a:gd name="adj2" fmla="val 78210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099644601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94" y="1720518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462854542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56" y="4987811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Working cycle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/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0" y="3055791"/>
            <a:ext cx="1092200" cy="10922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570098" y="1445189"/>
            <a:ext cx="4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Ant </a:t>
            </a:r>
            <a:r>
              <a:rPr lang="en-US" sz="1800" b="1" dirty="0" smtClean="0">
                <a:solidFill>
                  <a:srgbClr val="0091EB"/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 visiting N</a:t>
            </a:r>
            <a:r>
              <a:rPr lang="en-US" sz="1800" b="1" baseline="-25000" dirty="0" smtClean="0">
                <a:latin typeface="Source Sans Pro" charset="0"/>
                <a:ea typeface="Source Sans Pro" charset="0"/>
                <a:cs typeface="Source Sans Pro" charset="0"/>
              </a:rPr>
              <a:t>ant</a:t>
            </a:r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=3 features</a:t>
            </a:r>
            <a:endParaRPr lang="en-US" sz="18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03950" y="3801726"/>
            <a:ext cx="50050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Components 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503950" y="4738625"/>
            <a:ext cx="5005050" cy="17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1800" dirty="0" smtClean="0"/>
              <a:t>Graph representation for searching</a:t>
            </a:r>
          </a:p>
          <a:p>
            <a:pPr marL="685800" indent="-457200"/>
            <a:r>
              <a:rPr lang="en-US" sz="1800" dirty="0" smtClean="0"/>
              <a:t>Heuristic desirability</a:t>
            </a:r>
          </a:p>
          <a:p>
            <a:pPr marL="685800" indent="-457200"/>
            <a:r>
              <a:rPr lang="en-US" sz="1800" dirty="0" smtClean="0"/>
              <a:t>Working cycle</a:t>
            </a:r>
          </a:p>
          <a:p>
            <a:pPr marL="685800" indent="-457200"/>
            <a:r>
              <a:rPr lang="en-US" sz="1800" b="1" dirty="0" smtClean="0"/>
              <a:t>Pheromone update</a:t>
            </a:r>
          </a:p>
          <a:p>
            <a:pPr marL="685800" indent="-457200"/>
            <a:r>
              <a:rPr lang="en-US" sz="1800" dirty="0" smtClean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5989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</a:t>
            </a:r>
            <a:r>
              <a:rPr lang="en-US" sz="1800" dirty="0" smtClean="0"/>
              <a:t>Pheromone update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288425" y="2959239"/>
                <a:ext cx="65671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s-ES" sz="20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mr-IN" sz="2000" b="0" i="1" smtClean="0">
                          <a:latin typeface="Cambria Math" charset="0"/>
                        </a:rPr>
                        <m:t>=</m:t>
                      </m:r>
                      <m:r>
                        <a:rPr lang="es-ES" sz="20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25" y="2959239"/>
                <a:ext cx="6567150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00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Initial pheromone value</a:t>
            </a:r>
          </a:p>
          <a:p>
            <a:pPr>
              <a:buNone/>
            </a:pPr>
            <a:r>
              <a:rPr lang="en-US" dirty="0" smtClean="0"/>
              <a:t>All features start with same pheromone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4025900" y="5075715"/>
                <a:ext cx="51181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  <a:ea typeface="Source Sans Pro" charset="0"/>
                        <a:cs typeface="Source Sans Pro" charset="0"/>
                      </a:rPr>
                      <m:t>𝜏</m:t>
                    </m:r>
                    <m:r>
                      <m:rPr>
                        <m:sty m:val="p"/>
                      </m:rPr>
                      <a:rPr lang="es-ES" sz="1600" baseline="-25000">
                        <a:latin typeface="Cambria Math" charset="0"/>
                        <a:ea typeface="Source Sans Pro" charset="0"/>
                        <a:cs typeface="Source Sans Pro" charset="0"/>
                      </a:rPr>
                      <m:t>i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(t)	Pheromone value of feature F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in time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t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c	Pheromone initial value parameter</a:t>
                </a:r>
                <a:endParaRPr lang="en-US" sz="1600" baseline="-250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0" y="5075715"/>
                <a:ext cx="5118100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59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0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UFSACO – </a:t>
            </a:r>
            <a:r>
              <a:rPr lang="en-US" sz="1800" dirty="0" smtClean="0"/>
              <a:t>Pheromone update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288425" y="2959239"/>
                <a:ext cx="6567150" cy="693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s-ES" sz="20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mr-I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s-E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charset="0"/>
                            </a:rPr>
                            <m:t>𝐹𝐶</m:t>
                          </m:r>
                          <m:r>
                            <a:rPr lang="es-E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s-E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𝐹𝐶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s-ES" sz="2000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25" y="2959239"/>
                <a:ext cx="6567150" cy="6930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00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Global updating rule</a:t>
            </a:r>
          </a:p>
          <a:p>
            <a:pPr>
              <a:buNone/>
            </a:pPr>
            <a:r>
              <a:rPr lang="en-US" dirty="0" smtClean="0"/>
              <a:t>Applied to all nodes after each ants’ working cycle.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860800" y="4745515"/>
                <a:ext cx="5118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i="1" smtClean="0">
                        <a:latin typeface="Cambria Math" charset="0"/>
                        <a:ea typeface="Source Sans Pro" charset="0"/>
                        <a:cs typeface="Source Sans Pro" charset="0"/>
                      </a:rPr>
                      <m:t>𝜏</m:t>
                    </m:r>
                    <m:r>
                      <m:rPr>
                        <m:sty m:val="p"/>
                      </m:rPr>
                      <a:rPr lang="es-ES" sz="1600" b="0" i="0" baseline="-25000" smtClean="0">
                        <a:latin typeface="Cambria Math" charset="0"/>
                        <a:ea typeface="Source Sans Pro" charset="0"/>
                        <a:cs typeface="Source Sans Pro" charset="0"/>
                      </a:rPr>
                      <m:t>i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(t)	Pheromone value of feature F</a:t>
                </a:r>
                <a:r>
                  <a:rPr lang="en-US" sz="1600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in time t</a:t>
                </a:r>
              </a:p>
              <a:p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  <a:ea typeface="Source Sans Pro" charset="0"/>
                        <a:cs typeface="Source Sans Pro" charset="0"/>
                      </a:rPr>
                      <m:t>𝜏</m:t>
                    </m:r>
                    <m:r>
                      <m:rPr>
                        <m:sty m:val="p"/>
                      </m:rPr>
                      <a:rPr lang="es-ES" sz="1600" baseline="-25000">
                        <a:latin typeface="Cambria Math" charset="0"/>
                        <a:ea typeface="Source Sans Pro" charset="0"/>
                        <a:cs typeface="Source Sans Pro" charset="0"/>
                      </a:rPr>
                      <m:t>i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(t+1)</a:t>
                </a:r>
                <a:r>
                  <a:rPr lang="en-US" sz="16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Pheromone </a:t>
                </a:r>
                <a:r>
                  <a:rPr lang="en-US" sz="16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value of feature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F</a:t>
                </a:r>
                <a:r>
                  <a:rPr lang="en-US" sz="1600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in time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t+1 </a:t>
                </a:r>
                <a:endParaRPr lang="es-ES" sz="1600" i="1" dirty="0" smtClean="0">
                  <a:latin typeface="Source Sans Pro" charset="0"/>
                  <a:ea typeface="Source Sans Pro" charset="0"/>
                  <a:cs typeface="Source Sans Pro" charset="0"/>
                </a:endParaRPr>
              </a:p>
              <a:p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  <a:ea typeface="Source Sans Pro" charset="0"/>
                        <a:cs typeface="Source Sans Pro" charset="0"/>
                      </a:rPr>
                      <m:t>𝜌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	Pheromone evaporation parameter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FC[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]	Feature counter value for feature F</a:t>
                </a:r>
                <a:r>
                  <a:rPr lang="en-US" sz="1600" baseline="-25000" dirty="0" smtClean="0">
                    <a:solidFill>
                      <a:schemeClr val="tx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</a:t>
                </a:r>
                <a:endParaRPr lang="en-US" sz="1600" baseline="-25000" dirty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4745515"/>
                <a:ext cx="5118100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595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Pheromone update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74323298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CasellaDiTesto 47"/>
          <p:cNvSpPr txBox="1"/>
          <p:nvPr/>
        </p:nvSpPr>
        <p:spPr>
          <a:xfrm>
            <a:off x="853104" y="1468443"/>
            <a:ext cx="398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Initialize pheromone values (c=1)</a:t>
            </a:r>
            <a:endParaRPr lang="en-US" sz="1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4011518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ttangolo 57"/>
          <p:cNvSpPr/>
          <p:nvPr/>
        </p:nvSpPr>
        <p:spPr>
          <a:xfrm>
            <a:off x="2207104" y="5429178"/>
            <a:ext cx="586896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9" name="Rettangolo 58"/>
          <p:cNvSpPr/>
          <p:nvPr/>
        </p:nvSpPr>
        <p:spPr>
          <a:xfrm>
            <a:off x="2252626" y="2218756"/>
            <a:ext cx="541374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4027007" y="221561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Rettangolo 60"/>
          <p:cNvSpPr/>
          <p:nvPr/>
        </p:nvSpPr>
        <p:spPr>
          <a:xfrm>
            <a:off x="463730" y="343209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Rettangolo 61"/>
          <p:cNvSpPr/>
          <p:nvPr/>
        </p:nvSpPr>
        <p:spPr>
          <a:xfrm>
            <a:off x="5459194" y="343209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Pheromone update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/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Visits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/>
              <p:cNvSpPr txBox="1"/>
              <p:nvPr/>
            </p:nvSpPr>
            <p:spPr>
              <a:xfrm>
                <a:off x="853104" y="1468443"/>
                <a:ext cx="584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Update pheromone values after working cycle (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charset="0"/>
                        <a:ea typeface="Source Sans Pro" charset="0"/>
                        <a:cs typeface="Source Sans Pro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Source Sans Pro" charset="0"/>
                    <a:ea typeface="Source Sans Pro" charset="0"/>
                    <a:cs typeface="Source Sans Pro" charset="0"/>
                  </a:rPr>
                  <a:t> = </a:t>
                </a:r>
                <a:r>
                  <a:rPr lang="en-US" sz="18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0.2)</a:t>
                </a:r>
                <a:endParaRPr lang="en-US" sz="18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mc:Choice>
        <mc:Fallback xmlns="">
          <p:sp>
            <p:nvSpPr>
              <p:cNvPr id="48" name="CasellaDiTes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04" y="1468443"/>
                <a:ext cx="58430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sellaDiTesto 48"/>
          <p:cNvSpPr txBox="1"/>
          <p:nvPr/>
        </p:nvSpPr>
        <p:spPr>
          <a:xfrm>
            <a:off x="6696166" y="20055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Feature Counter (FC)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4011518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ttangolo 57"/>
          <p:cNvSpPr/>
          <p:nvPr/>
        </p:nvSpPr>
        <p:spPr>
          <a:xfrm>
            <a:off x="2207104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9" name="Rettangolo 58"/>
          <p:cNvSpPr/>
          <p:nvPr/>
        </p:nvSpPr>
        <p:spPr>
          <a:xfrm>
            <a:off x="2252626" y="2218756"/>
            <a:ext cx="541374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4027006" y="221561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Rettangolo 60"/>
          <p:cNvSpPr/>
          <p:nvPr/>
        </p:nvSpPr>
        <p:spPr>
          <a:xfrm>
            <a:off x="463730" y="343209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Rettangolo 61"/>
          <p:cNvSpPr/>
          <p:nvPr/>
        </p:nvSpPr>
        <p:spPr>
          <a:xfrm>
            <a:off x="5459195" y="3432099"/>
            <a:ext cx="540631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-ES" sz="6000" b="1" dirty="0" smtClean="0"/>
              <a:t>Data </a:t>
            </a:r>
            <a:r>
              <a:rPr lang="es-ES" sz="6000" b="1" smtClean="0"/>
              <a:t>Mining</a:t>
            </a:r>
            <a:endParaRPr lang="en" sz="6000" b="1" dirty="0"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dirty="0" smtClean="0"/>
              <a:t>The computational process to find knowledge from datasets, which is expressed using a comprehensible structure.</a:t>
            </a:r>
            <a:endParaRPr lang="en-US" dirty="0"/>
          </a:p>
        </p:txBody>
      </p:sp>
      <p:cxnSp>
        <p:nvCxnSpPr>
          <p:cNvPr id="107" name="Shape 107"/>
          <p:cNvCxnSpPr/>
          <p:nvPr/>
        </p:nvCxnSpPr>
        <p:spPr>
          <a:xfrm rot="10800000" flipH="1">
            <a:off x="6282450" y="705374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 flipH="1">
            <a:off x="7133575" y="1483475"/>
            <a:ext cx="332399" cy="2675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>
            <a:endCxn id="104" idx="6"/>
          </p:cNvCxnSpPr>
          <p:nvPr/>
        </p:nvCxnSpPr>
        <p:spPr>
          <a:xfrm flipH="1">
            <a:off x="7330800" y="2440125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" name="Shape 110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517338" y="1899906"/>
            <a:ext cx="1156666" cy="1088242"/>
            <a:chOff x="5972700" y="2330200"/>
            <a:chExt cx="411625" cy="387275"/>
          </a:xfrm>
        </p:grpSpPr>
        <p:sp>
          <p:nvSpPr>
            <p:cNvPr id="112" name="Shape 1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39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03950" y="3801726"/>
            <a:ext cx="50050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UFSACO </a:t>
            </a:r>
            <a:r>
              <a:rPr lang="mr-IN" dirty="0" smtClean="0"/>
              <a:t>–</a:t>
            </a:r>
            <a:r>
              <a:rPr lang="en-US" dirty="0" smtClean="0"/>
              <a:t> Components </a:t>
            </a:r>
            <a:endParaRPr lang="en-US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503950" y="4738625"/>
            <a:ext cx="5005050" cy="17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1800" dirty="0" smtClean="0"/>
              <a:t>Graph representation for searching</a:t>
            </a:r>
          </a:p>
          <a:p>
            <a:pPr marL="685800" indent="-457200"/>
            <a:r>
              <a:rPr lang="en-US" sz="1800" dirty="0" smtClean="0"/>
              <a:t>Heuristic desirability</a:t>
            </a:r>
          </a:p>
          <a:p>
            <a:pPr marL="685800" indent="-457200"/>
            <a:r>
              <a:rPr lang="en-US" sz="1800" dirty="0" smtClean="0"/>
              <a:t>Working cycle</a:t>
            </a:r>
          </a:p>
          <a:p>
            <a:pPr marL="685800" indent="-457200"/>
            <a:r>
              <a:rPr lang="en-US" sz="1800" dirty="0" smtClean="0"/>
              <a:t>Pheromone update</a:t>
            </a:r>
          </a:p>
          <a:p>
            <a:pPr marL="685800" indent="-457200"/>
            <a:r>
              <a:rPr lang="en-US" sz="1800" b="1" dirty="0" smtClean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7070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Feature selection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>
            <p:extLst>
              <p:ext uri="{D42A27DB-BD31-4B8C-83A1-F6EECF244321}">
                <p14:modId xmlns:p14="http://schemas.microsoft.com/office/powerpoint/2010/main" val="1600983193"/>
              </p:ext>
            </p:extLst>
          </p:nvPr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Pheromone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1.13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1.13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CasellaDiTesto 47"/>
          <p:cNvSpPr txBox="1"/>
          <p:nvPr/>
        </p:nvSpPr>
        <p:spPr>
          <a:xfrm>
            <a:off x="853104" y="1468443"/>
            <a:ext cx="59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Step 1:</a:t>
            </a: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 sort features by pheromone value (decreasing order)</a:t>
            </a:r>
            <a:endParaRPr lang="en-US" sz="1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4011518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ttangolo 57"/>
          <p:cNvSpPr/>
          <p:nvPr/>
        </p:nvSpPr>
        <p:spPr>
          <a:xfrm>
            <a:off x="2207104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9" name="Rettangolo 58"/>
          <p:cNvSpPr/>
          <p:nvPr/>
        </p:nvSpPr>
        <p:spPr>
          <a:xfrm>
            <a:off x="2252626" y="2218756"/>
            <a:ext cx="541374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4027006" y="221561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Rettangolo 60"/>
          <p:cNvSpPr/>
          <p:nvPr/>
        </p:nvSpPr>
        <p:spPr>
          <a:xfrm>
            <a:off x="463730" y="343209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Rettangolo 61"/>
          <p:cNvSpPr/>
          <p:nvPr/>
        </p:nvSpPr>
        <p:spPr>
          <a:xfrm>
            <a:off x="5459195" y="3432099"/>
            <a:ext cx="540631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Feature selection</a:t>
            </a:r>
            <a:endParaRPr lang="en-US" dirty="0"/>
          </a:p>
        </p:txBody>
      </p:sp>
      <p:grpSp>
        <p:nvGrpSpPr>
          <p:cNvPr id="25" name="Gruppo 24"/>
          <p:cNvGrpSpPr/>
          <p:nvPr/>
        </p:nvGrpSpPr>
        <p:grpSpPr>
          <a:xfrm>
            <a:off x="585859" y="2334469"/>
            <a:ext cx="5183064" cy="3283738"/>
            <a:chOff x="989136" y="1434478"/>
            <a:chExt cx="7170935" cy="4503559"/>
          </a:xfrm>
        </p:grpSpPr>
        <p:cxnSp>
          <p:nvCxnSpPr>
            <p:cNvPr id="27" name="Connettore 1 26"/>
            <p:cNvCxnSpPr/>
            <p:nvPr/>
          </p:nvCxnSpPr>
          <p:spPr>
            <a:xfrm>
              <a:off x="1376454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 flipV="1">
              <a:off x="3293115" y="2073353"/>
              <a:ext cx="1" cy="33104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 flipV="1">
              <a:off x="1376454" y="2080382"/>
              <a:ext cx="1916662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 flipH="1" flipV="1">
              <a:off x="5748030" y="2080380"/>
              <a:ext cx="10" cy="330345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 flipH="1" flipV="1">
              <a:off x="5748032" y="2080382"/>
              <a:ext cx="1916677" cy="159939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/>
          </p:nvCxnSpPr>
          <p:spPr>
            <a:xfrm flipH="1">
              <a:off x="5748041" y="3698867"/>
              <a:ext cx="1916669" cy="168497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/>
          </p:nvCxnSpPr>
          <p:spPr>
            <a:xfrm>
              <a:off x="3293119" y="2070837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/>
          </p:nvCxnSpPr>
          <p:spPr>
            <a:xfrm>
              <a:off x="3293118" y="5383836"/>
              <a:ext cx="245492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/>
          </p:nvCxnSpPr>
          <p:spPr>
            <a:xfrm>
              <a:off x="3293119" y="2070837"/>
              <a:ext cx="2454920" cy="33129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 flipV="1">
              <a:off x="3293113" y="2067424"/>
              <a:ext cx="2454917" cy="331641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1376453" y="3692736"/>
              <a:ext cx="6288257" cy="613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flipH="1">
              <a:off x="3293101" y="3695802"/>
              <a:ext cx="4371586" cy="1688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/>
          </p:nvCxnSpPr>
          <p:spPr>
            <a:xfrm flipH="1" flipV="1">
              <a:off x="3293101" y="2080380"/>
              <a:ext cx="4371586" cy="16123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/>
          </p:nvCxnSpPr>
          <p:spPr>
            <a:xfrm flipV="1">
              <a:off x="1376450" y="2083795"/>
              <a:ext cx="4371579" cy="16120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1376449" y="3711825"/>
              <a:ext cx="4371561" cy="16720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e 42"/>
            <p:cNvSpPr/>
            <p:nvPr/>
          </p:nvSpPr>
          <p:spPr>
            <a:xfrm>
              <a:off x="2797718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2797718" y="4715430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5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5" name="Ovale 44"/>
            <p:cNvSpPr/>
            <p:nvPr/>
          </p:nvSpPr>
          <p:spPr>
            <a:xfrm>
              <a:off x="7083560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6" name="Ovale 45"/>
            <p:cNvSpPr/>
            <p:nvPr/>
          </p:nvSpPr>
          <p:spPr>
            <a:xfrm>
              <a:off x="5209764" y="143447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5209764" y="4791458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6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6" name="Ovale 25"/>
            <p:cNvSpPr/>
            <p:nvPr/>
          </p:nvSpPr>
          <p:spPr>
            <a:xfrm>
              <a:off x="989136" y="3106489"/>
              <a:ext cx="1076511" cy="1146579"/>
            </a:xfrm>
            <a:prstGeom prst="ellipse">
              <a:avLst/>
            </a:prstGeom>
            <a:solidFill>
              <a:srgbClr val="0091EB"/>
            </a:solidFill>
            <a:ln>
              <a:solidFill>
                <a:srgbClr val="009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Source Sans Pro" charset="0"/>
                  <a:ea typeface="Source Sans Pro" charset="0"/>
                  <a:cs typeface="Source Sans Pro" charset="0"/>
                </a:rPr>
                <a:t>F</a:t>
              </a:r>
              <a:r>
                <a:rPr lang="en-US" sz="1600" b="1" baseline="-25000" dirty="0" smtClean="0"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  <a:endParaRPr lang="en-US" sz="1600" b="1" baseline="-250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aphicFrame>
        <p:nvGraphicFramePr>
          <p:cNvPr id="50" name="Shape 196"/>
          <p:cNvGraphicFramePr/>
          <p:nvPr/>
        </p:nvGraphicFramePr>
        <p:xfrm>
          <a:off x="6388863" y="2334469"/>
          <a:ext cx="2362200" cy="313923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1100"/>
                <a:gridCol w="1181100"/>
              </a:tblGrid>
              <a:tr h="2815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Pheromone</a:t>
                      </a:r>
                      <a:endParaRPr lang="en-US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1.13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1.13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3248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</a:t>
                      </a:r>
                      <a:r>
                        <a:rPr lang="en-US" baseline="-2500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baseline="-2500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</a:t>
                      </a:r>
                      <a:endParaRPr lang="en-US" sz="18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CasellaDiTesto 47"/>
          <p:cNvSpPr txBox="1"/>
          <p:nvPr/>
        </p:nvSpPr>
        <p:spPr>
          <a:xfrm>
            <a:off x="853104" y="1468443"/>
            <a:ext cx="58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ource Sans Pro" charset="0"/>
                <a:ea typeface="Source Sans Pro" charset="0"/>
                <a:cs typeface="Source Sans Pro" charset="0"/>
              </a:rPr>
              <a:t>Step 2: </a:t>
            </a: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select top </a:t>
            </a:r>
            <a:r>
              <a:rPr lang="en-US" sz="1800" i="1" dirty="0" smtClean="0">
                <a:latin typeface="Source Sans Pro" charset="0"/>
                <a:ea typeface="Source Sans Pro" charset="0"/>
                <a:cs typeface="Source Sans Pro" charset="0"/>
              </a:rPr>
              <a:t>m</a:t>
            </a: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 features to use for reduce original data</a:t>
            </a:r>
            <a:endParaRPr lang="en-US" sz="1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4011518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ttangolo 57"/>
          <p:cNvSpPr/>
          <p:nvPr/>
        </p:nvSpPr>
        <p:spPr>
          <a:xfrm>
            <a:off x="2207104" y="5429178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9" name="Rettangolo 58"/>
          <p:cNvSpPr/>
          <p:nvPr/>
        </p:nvSpPr>
        <p:spPr>
          <a:xfrm>
            <a:off x="2252626" y="2218756"/>
            <a:ext cx="541374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0.8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4027006" y="221561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Rettangolo 60"/>
          <p:cNvSpPr/>
          <p:nvPr/>
        </p:nvSpPr>
        <p:spPr>
          <a:xfrm>
            <a:off x="463730" y="3432099"/>
            <a:ext cx="540000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0.97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Rettangolo 61"/>
          <p:cNvSpPr/>
          <p:nvPr/>
        </p:nvSpPr>
        <p:spPr>
          <a:xfrm>
            <a:off x="5459195" y="3432099"/>
            <a:ext cx="540631" cy="415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baseline="-250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1.13</a:t>
            </a:r>
            <a:endParaRPr lang="en-US" sz="2000" b="1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6541302" y="2752479"/>
            <a:ext cx="843861" cy="13623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5450842" y="2000517"/>
            <a:ext cx="100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Top </a:t>
            </a:r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m=3 features</a:t>
            </a:r>
            <a:endParaRPr lang="en-US" baseline="-250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1" name="Connettore 7 50"/>
          <p:cNvCxnSpPr>
            <a:endCxn id="2" idx="1"/>
          </p:cNvCxnSpPr>
          <p:nvPr/>
        </p:nvCxnSpPr>
        <p:spPr>
          <a:xfrm rot="16200000" flipH="1">
            <a:off x="5773972" y="2666309"/>
            <a:ext cx="910165" cy="624496"/>
          </a:xfrm>
          <a:prstGeom prst="curvedConnector2">
            <a:avLst/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4923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Algorithm (1)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2" y="2095500"/>
            <a:ext cx="8128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4923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Algorithm (2)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16000"/>
            <a:ext cx="870359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2001837" y="591612"/>
            <a:ext cx="5140316" cy="4001794"/>
            <a:chOff x="2001837" y="591612"/>
            <a:chExt cx="5140316" cy="4001794"/>
          </a:xfrm>
        </p:grpSpPr>
        <p:sp>
          <p:nvSpPr>
            <p:cNvPr id="337" name="Shape 337"/>
            <p:cNvSpPr/>
            <p:nvPr/>
          </p:nvSpPr>
          <p:spPr>
            <a:xfrm>
              <a:off x="2001837" y="591612"/>
              <a:ext cx="5140316" cy="4001794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213050" y="804150"/>
              <a:ext cx="4717800" cy="3007500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bg1"/>
                  </a:solidFill>
                </a:rPr>
                <a:t>Place your screenshot here</a:t>
              </a:r>
            </a:p>
          </p:txBody>
        </p:sp>
      </p:grpSp>
      <p:sp>
        <p:nvSpPr>
          <p:cNvPr id="339" name="Shape 33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399" cy="219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UFSACO </a:t>
            </a:r>
            <a:r>
              <a:rPr lang="mr-IN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–</a:t>
            </a:r>
            <a:r>
              <a:rPr lang="es-ES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 Demo </a:t>
            </a:r>
            <a:r>
              <a:rPr lang="en-US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project</a:t>
            </a:r>
          </a:p>
          <a:p>
            <a:pPr lvl="0" algn="ctr" rtl="0">
              <a:spcBef>
                <a:spcPts val="0"/>
              </a:spcBef>
              <a:buNone/>
            </a:pPr>
            <a:endParaRPr lang="en-US" b="1" dirty="0" smtClean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highlight>
                  <a:srgbClr val="ECEFF1"/>
                </a:highlight>
                <a:hlinkClick r:id="rId3"/>
              </a:rPr>
              <a:t>https://</a:t>
            </a:r>
            <a:r>
              <a:rPr lang="en-US" sz="2400" dirty="0" smtClean="0">
                <a:highlight>
                  <a:srgbClr val="ECEFF1"/>
                </a:highlight>
                <a:hlinkClick r:id="rId3"/>
              </a:rPr>
              <a:t>gitlab.inf.unibz.it/aaronestrada/IntAgACOfeature</a:t>
            </a:r>
            <a:endParaRPr lang="en-US" sz="2400" dirty="0" smtClean="0">
              <a:highlight>
                <a:srgbClr val="ECEFF1"/>
              </a:highlight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highlight>
                  <a:srgbClr val="ECEFF1"/>
                </a:highlight>
                <a:hlinkClick r:id="rId3"/>
              </a:rPr>
              <a:t>https://</a:t>
            </a:r>
            <a:r>
              <a:rPr lang="en-US" sz="2400" dirty="0" smtClean="0">
                <a:highlight>
                  <a:srgbClr val="ECEFF1"/>
                </a:highlight>
                <a:hlinkClick r:id="rId3"/>
              </a:rPr>
              <a:t>github.com/aaronestrada/IntAgACOfeature</a:t>
            </a:r>
            <a:endParaRPr lang="en" sz="2400" dirty="0">
              <a:highlight>
                <a:srgbClr val="ECEFF1"/>
              </a:highlight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652" y="1161882"/>
            <a:ext cx="2905493" cy="98139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458" y="2143272"/>
            <a:ext cx="148788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mtClean="0"/>
              <a:t>UFSACO </a:t>
            </a:r>
            <a:r>
              <a:rPr lang="mr-IN" smtClean="0"/>
              <a:t>–</a:t>
            </a:r>
            <a:r>
              <a:rPr lang="es-ES" smtClean="0"/>
              <a:t> Demo project</a:t>
            </a:r>
            <a:br>
              <a:rPr lang="es-ES" smtClean="0"/>
            </a:br>
            <a:r>
              <a:rPr lang="es-ES" smtClean="0"/>
              <a:t>Dataset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532150" y="1347725"/>
            <a:ext cx="7571700" cy="50994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2400" dirty="0" smtClean="0"/>
              <a:t>Reuters-21578 test collection for text categorization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6" name="Shape 196"/>
          <p:cNvGraphicFramePr/>
          <p:nvPr>
            <p:extLst>
              <p:ext uri="{D42A27DB-BD31-4B8C-83A1-F6EECF244321}">
                <p14:modId xmlns:p14="http://schemas.microsoft.com/office/powerpoint/2010/main" val="1374484425"/>
              </p:ext>
            </p:extLst>
          </p:nvPr>
        </p:nvGraphicFramePr>
        <p:xfrm>
          <a:off x="2050187" y="3843939"/>
          <a:ext cx="5043624" cy="237726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043275"/>
                <a:gridCol w="959137"/>
                <a:gridCol w="598775"/>
                <a:gridCol w="884525"/>
                <a:gridCol w="959137"/>
                <a:gridCol w="598775"/>
              </a:tblGrid>
              <a:tr h="22677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Class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Training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Test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Class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Training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Test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earn</a:t>
                      </a:r>
                      <a:endParaRPr lang="en-US" sz="1400" baseline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2848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1083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 charset="0"/>
                          <a:ea typeface="Roboto Slab" charset="0"/>
                          <a:cs typeface="Roboto Slab" charset="0"/>
                          <a:sym typeface="Source Sans Pro"/>
                        </a:rPr>
                        <a:t>acq</a:t>
                      </a:r>
                      <a:endParaRPr lang="en-US" sz="1400" b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 charset="0"/>
                        <a:ea typeface="Roboto Slab" charset="0"/>
                        <a:cs typeface="Roboto Slab" charset="0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1636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712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16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wheat</a:t>
                      </a:r>
                      <a:endParaRPr lang="en-US" sz="1400" baseline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208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71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 charset="0"/>
                          <a:ea typeface="Roboto Slab" charset="0"/>
                          <a:cs typeface="Roboto Slab" charset="0"/>
                          <a:sym typeface="Source Sans Pro"/>
                        </a:rPr>
                        <a:t>grain</a:t>
                      </a:r>
                      <a:endParaRPr lang="en-US" sz="1400" b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 charset="0"/>
                        <a:ea typeface="Roboto Slab" charset="0"/>
                        <a:cs typeface="Roboto Slab" charset="0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83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38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16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money-</a:t>
                      </a:r>
                      <a:r>
                        <a:rPr lang="en-US" sz="1400" baseline="0" noProof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fx</a:t>
                      </a:r>
                      <a:endParaRPr lang="en-US" sz="1400" baseline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130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 charset="0"/>
                          <a:ea typeface="Roboto Slab" charset="0"/>
                          <a:cs typeface="Roboto Slab" charset="0"/>
                          <a:sym typeface="Source Sans Pro"/>
                        </a:rPr>
                        <a:t>interest</a:t>
                      </a:r>
                      <a:endParaRPr lang="en-US" sz="1400" b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 charset="0"/>
                        <a:ea typeface="Roboto Slab" charset="0"/>
                        <a:cs typeface="Roboto Slab" charset="0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342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131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16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corn</a:t>
                      </a:r>
                      <a:endParaRPr lang="en-US" sz="1400" baseline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122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 charset="0"/>
                          <a:ea typeface="Roboto Slab" charset="0"/>
                          <a:cs typeface="Roboto Slab" charset="0"/>
                          <a:sym typeface="Source Sans Pro"/>
                        </a:rPr>
                        <a:t>crude</a:t>
                      </a:r>
                      <a:endParaRPr lang="en-US" sz="1400" b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 charset="0"/>
                        <a:ea typeface="Roboto Slab" charset="0"/>
                        <a:cs typeface="Roboto Slab" charset="0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389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16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trade</a:t>
                      </a:r>
                      <a:endParaRPr lang="en-US" sz="1400" baseline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350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108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0" noProof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Roboto Slab" charset="0"/>
                          <a:ea typeface="Roboto Slab" charset="0"/>
                          <a:cs typeface="Roboto Slab" charset="0"/>
                          <a:sym typeface="Source Sans Pro"/>
                        </a:rPr>
                        <a:t>ship</a:t>
                      </a:r>
                      <a:endParaRPr lang="en-US" sz="1400" b="0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Roboto Slab" charset="0"/>
                        <a:ea typeface="Roboto Slab" charset="0"/>
                        <a:cs typeface="Roboto Slab" charset="0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142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1863129" y="3536162"/>
            <a:ext cx="541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Class labels and number of  documents in training and test datasets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graphicFrame>
        <p:nvGraphicFramePr>
          <p:cNvPr id="7" name="Shape 196"/>
          <p:cNvGraphicFramePr/>
          <p:nvPr>
            <p:extLst>
              <p:ext uri="{D42A27DB-BD31-4B8C-83A1-F6EECF244321}">
                <p14:modId xmlns:p14="http://schemas.microsoft.com/office/powerpoint/2010/main" val="1831752736"/>
              </p:ext>
            </p:extLst>
          </p:nvPr>
        </p:nvGraphicFramePr>
        <p:xfrm>
          <a:off x="3154724" y="1977129"/>
          <a:ext cx="2834549" cy="124454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187737"/>
                <a:gridCol w="959137"/>
                <a:gridCol w="687675"/>
              </a:tblGrid>
              <a:tr h="42410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Training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Test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5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Documents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6489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2545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40598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Features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24087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15249</a:t>
                      </a:r>
                      <a:endParaRPr lang="en-US" sz="1400" b="1" noProof="0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5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ttangolo 102"/>
          <p:cNvSpPr/>
          <p:nvPr/>
        </p:nvSpPr>
        <p:spPr>
          <a:xfrm>
            <a:off x="3600095" y="1717024"/>
            <a:ext cx="1525816" cy="4252425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UFSACO – Demo project</a:t>
            </a:r>
            <a:endParaRPr lang="en-US" sz="1800" dirty="0"/>
          </a:p>
        </p:txBody>
      </p:sp>
      <p:grpSp>
        <p:nvGrpSpPr>
          <p:cNvPr id="40" name="Gruppo 39"/>
          <p:cNvGrpSpPr/>
          <p:nvPr/>
        </p:nvGrpSpPr>
        <p:grpSpPr>
          <a:xfrm>
            <a:off x="1678013" y="1567361"/>
            <a:ext cx="1662822" cy="1703400"/>
            <a:chOff x="839750" y="1924400"/>
            <a:chExt cx="2236200" cy="2235899"/>
          </a:xfrm>
        </p:grpSpPr>
        <p:sp>
          <p:nvSpPr>
            <p:cNvPr id="46" name="Shape 242"/>
            <p:cNvSpPr/>
            <p:nvPr/>
          </p:nvSpPr>
          <p:spPr>
            <a:xfrm>
              <a:off x="839750" y="1924400"/>
              <a:ext cx="2236200" cy="2235899"/>
            </a:xfrm>
            <a:prstGeom prst="ellipse">
              <a:avLst/>
            </a:prstGeom>
            <a:noFill/>
            <a:ln w="9525" cap="flat" cmpd="sng">
              <a:solidFill>
                <a:srgbClr val="0091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244"/>
            <p:cNvSpPr/>
            <p:nvPr/>
          </p:nvSpPr>
          <p:spPr>
            <a:xfrm>
              <a:off x="1036199" y="2120850"/>
              <a:ext cx="1842900" cy="1842900"/>
            </a:xfrm>
            <a:prstGeom prst="ellipse">
              <a:avLst/>
            </a:prstGeom>
            <a:noFill/>
            <a:ln w="9525" cap="flat" cmpd="sng">
              <a:solidFill>
                <a:srgbClr val="0091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 dirty="0" smtClean="0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UFSACO</a:t>
              </a:r>
              <a:endParaRPr lang="en-US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ruppo 83"/>
          <p:cNvGrpSpPr/>
          <p:nvPr/>
        </p:nvGrpSpPr>
        <p:grpSpPr>
          <a:xfrm>
            <a:off x="217204" y="2043100"/>
            <a:ext cx="1368018" cy="1615234"/>
            <a:chOff x="623457" y="2301217"/>
            <a:chExt cx="1368018" cy="1615234"/>
          </a:xfrm>
        </p:grpSpPr>
        <p:sp>
          <p:nvSpPr>
            <p:cNvPr id="52" name="Disco magnetico 51"/>
            <p:cNvSpPr/>
            <p:nvPr/>
          </p:nvSpPr>
          <p:spPr>
            <a:xfrm>
              <a:off x="893760" y="2301217"/>
              <a:ext cx="812800" cy="751923"/>
            </a:xfrm>
            <a:prstGeom prst="flowChartMagneticDisk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asellaDiTesto 53"/>
            <p:cNvSpPr txBox="1"/>
            <p:nvPr/>
          </p:nvSpPr>
          <p:spPr>
            <a:xfrm>
              <a:off x="623457" y="3177787"/>
              <a:ext cx="13680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Reuters-21578 training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dataset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02" name="Gruppo 101"/>
          <p:cNvGrpSpPr/>
          <p:nvPr/>
        </p:nvGrpSpPr>
        <p:grpSpPr>
          <a:xfrm>
            <a:off x="3975745" y="2052132"/>
            <a:ext cx="812800" cy="1120989"/>
            <a:chOff x="4051945" y="2277784"/>
            <a:chExt cx="812800" cy="1120989"/>
          </a:xfrm>
        </p:grpSpPr>
        <p:sp>
          <p:nvSpPr>
            <p:cNvPr id="51" name="Disco magnetico 50"/>
            <p:cNvSpPr/>
            <p:nvPr/>
          </p:nvSpPr>
          <p:spPr>
            <a:xfrm>
              <a:off x="4051945" y="2277784"/>
              <a:ext cx="812800" cy="751923"/>
            </a:xfrm>
            <a:prstGeom prst="flowChartMagneticDisk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asellaDiTesto 54"/>
            <p:cNvSpPr txBox="1"/>
            <p:nvPr/>
          </p:nvSpPr>
          <p:spPr>
            <a:xfrm>
              <a:off x="4054370" y="309099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UFSACO</a:t>
              </a:r>
              <a:endPara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cxnSp>
        <p:nvCxnSpPr>
          <p:cNvPr id="57" name="Connettore 1 56"/>
          <p:cNvCxnSpPr>
            <a:stCxn id="52" idx="4"/>
            <a:endCxn id="47" idx="2"/>
          </p:cNvCxnSpPr>
          <p:nvPr/>
        </p:nvCxnSpPr>
        <p:spPr>
          <a:xfrm flipV="1">
            <a:off x="1300307" y="2419024"/>
            <a:ext cx="523784" cy="38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>
            <a:stCxn id="47" idx="6"/>
            <a:endCxn id="51" idx="2"/>
          </p:cNvCxnSpPr>
          <p:nvPr/>
        </p:nvCxnSpPr>
        <p:spPr>
          <a:xfrm>
            <a:off x="3194458" y="2419024"/>
            <a:ext cx="781287" cy="9070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>
            <a:stCxn id="51" idx="4"/>
            <a:endCxn id="23" idx="2"/>
          </p:cNvCxnSpPr>
          <p:nvPr/>
        </p:nvCxnSpPr>
        <p:spPr>
          <a:xfrm>
            <a:off x="4788545" y="2428094"/>
            <a:ext cx="1207492" cy="574233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5996037" y="2451527"/>
            <a:ext cx="1101600" cy="1101600"/>
            <a:chOff x="5946086" y="1743166"/>
            <a:chExt cx="1864146" cy="1868024"/>
          </a:xfrm>
        </p:grpSpPr>
        <p:grpSp>
          <p:nvGrpSpPr>
            <p:cNvPr id="22" name="Gruppo 21"/>
            <p:cNvGrpSpPr/>
            <p:nvPr/>
          </p:nvGrpSpPr>
          <p:grpSpPr>
            <a:xfrm>
              <a:off x="6603300" y="2220579"/>
              <a:ext cx="602172" cy="800219"/>
              <a:chOff x="3732655" y="3843517"/>
              <a:chExt cx="1030182" cy="1426696"/>
            </a:xfrm>
            <a:solidFill>
              <a:srgbClr val="FF0000"/>
            </a:solidFill>
          </p:grpSpPr>
          <p:cxnSp>
            <p:nvCxnSpPr>
              <p:cNvPr id="25" name="Connettore 1 24"/>
              <p:cNvCxnSpPr/>
              <p:nvPr/>
            </p:nvCxnSpPr>
            <p:spPr>
              <a:xfrm flipH="1">
                <a:off x="3866147" y="397845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1 25"/>
              <p:cNvCxnSpPr/>
              <p:nvPr/>
            </p:nvCxnSpPr>
            <p:spPr>
              <a:xfrm>
                <a:off x="4118380" y="397845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1 26"/>
              <p:cNvCxnSpPr/>
              <p:nvPr/>
            </p:nvCxnSpPr>
            <p:spPr>
              <a:xfrm flipH="1">
                <a:off x="4118088" y="454371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1 27"/>
              <p:cNvCxnSpPr/>
              <p:nvPr/>
            </p:nvCxnSpPr>
            <p:spPr>
              <a:xfrm>
                <a:off x="4370321" y="4543714"/>
                <a:ext cx="252233" cy="59354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uppo 28"/>
              <p:cNvGrpSpPr/>
              <p:nvPr/>
            </p:nvGrpSpPr>
            <p:grpSpPr>
              <a:xfrm>
                <a:off x="3732655" y="3843517"/>
                <a:ext cx="1030182" cy="1426696"/>
                <a:chOff x="3732655" y="3843517"/>
                <a:chExt cx="1030182" cy="1426696"/>
              </a:xfrm>
              <a:grpFill/>
            </p:grpSpPr>
            <p:sp>
              <p:nvSpPr>
                <p:cNvPr id="30" name="Ovale 29"/>
                <p:cNvSpPr/>
                <p:nvPr/>
              </p:nvSpPr>
              <p:spPr>
                <a:xfrm>
                  <a:off x="3992263" y="3843517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e 30"/>
                <p:cNvSpPr/>
                <p:nvPr/>
              </p:nvSpPr>
              <p:spPr>
                <a:xfrm>
                  <a:off x="4237267" y="4455771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e 31"/>
                <p:cNvSpPr/>
                <p:nvPr/>
              </p:nvSpPr>
              <p:spPr>
                <a:xfrm>
                  <a:off x="4496437" y="5004307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e 32"/>
                <p:cNvSpPr/>
                <p:nvPr/>
              </p:nvSpPr>
              <p:spPr>
                <a:xfrm>
                  <a:off x="3999055" y="5000009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e 33"/>
                <p:cNvSpPr/>
                <p:nvPr/>
              </p:nvSpPr>
              <p:spPr>
                <a:xfrm>
                  <a:off x="3732655" y="4455771"/>
                  <a:ext cx="266400" cy="265906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Shape 151"/>
            <p:cNvSpPr/>
            <p:nvPr/>
          </p:nvSpPr>
          <p:spPr>
            <a:xfrm>
              <a:off x="5946086" y="1743166"/>
              <a:ext cx="1864146" cy="1868024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4" name="CasellaDiTesto 23"/>
          <p:cNvSpPr txBox="1"/>
          <p:nvPr/>
        </p:nvSpPr>
        <p:spPr>
          <a:xfrm>
            <a:off x="5847717" y="3543551"/>
            <a:ext cx="139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Decision Trees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5965332" y="3943539"/>
            <a:ext cx="1095085" cy="1094400"/>
            <a:chOff x="6110387" y="4062488"/>
            <a:chExt cx="1095085" cy="1094400"/>
          </a:xfrm>
        </p:grpSpPr>
        <p:pic>
          <p:nvPicPr>
            <p:cNvPr id="36" name="Immagin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7354" y="4423962"/>
              <a:ext cx="988819" cy="374962"/>
            </a:xfrm>
            <a:prstGeom prst="rect">
              <a:avLst/>
            </a:prstGeom>
          </p:spPr>
        </p:pic>
        <p:sp>
          <p:nvSpPr>
            <p:cNvPr id="37" name="Shape 151"/>
            <p:cNvSpPr/>
            <p:nvPr/>
          </p:nvSpPr>
          <p:spPr>
            <a:xfrm>
              <a:off x="6110387" y="4062488"/>
              <a:ext cx="1095085" cy="1094400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8" name="CasellaDiTesto 37"/>
          <p:cNvSpPr txBox="1"/>
          <p:nvPr/>
        </p:nvSpPr>
        <p:spPr>
          <a:xfrm>
            <a:off x="6010343" y="5078249"/>
            <a:ext cx="111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Naïve Bayes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3666979" y="3382622"/>
            <a:ext cx="1444626" cy="1207914"/>
            <a:chOff x="4145290" y="3077561"/>
            <a:chExt cx="1444626" cy="1207914"/>
          </a:xfrm>
        </p:grpSpPr>
        <p:sp>
          <p:nvSpPr>
            <p:cNvPr id="44" name="Disco magnetico 43"/>
            <p:cNvSpPr/>
            <p:nvPr/>
          </p:nvSpPr>
          <p:spPr>
            <a:xfrm>
              <a:off x="4454930" y="3077561"/>
              <a:ext cx="812800" cy="751923"/>
            </a:xfrm>
            <a:prstGeom prst="flowChartMagneticDisk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asellaDiTesto 44"/>
            <p:cNvSpPr txBox="1"/>
            <p:nvPr/>
          </p:nvSpPr>
          <p:spPr>
            <a:xfrm>
              <a:off x="4145290" y="3977698"/>
              <a:ext cx="1444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Information gain</a:t>
              </a:r>
            </a:p>
          </p:txBody>
        </p:sp>
      </p:grpSp>
      <p:grpSp>
        <p:nvGrpSpPr>
          <p:cNvPr id="64" name="Gruppo 63"/>
          <p:cNvGrpSpPr/>
          <p:nvPr/>
        </p:nvGrpSpPr>
        <p:grpSpPr>
          <a:xfrm>
            <a:off x="3921193" y="4738750"/>
            <a:ext cx="923651" cy="1207914"/>
            <a:chOff x="4405777" y="3077561"/>
            <a:chExt cx="923651" cy="1207914"/>
          </a:xfrm>
        </p:grpSpPr>
        <p:sp>
          <p:nvSpPr>
            <p:cNvPr id="65" name="Disco magnetico 64"/>
            <p:cNvSpPr/>
            <p:nvPr/>
          </p:nvSpPr>
          <p:spPr>
            <a:xfrm>
              <a:off x="4454930" y="3077561"/>
              <a:ext cx="812800" cy="751923"/>
            </a:xfrm>
            <a:prstGeom prst="flowChartMagneticDisk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4405777" y="3977698"/>
              <a:ext cx="92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Gain ratio</a:t>
              </a:r>
            </a:p>
          </p:txBody>
        </p:sp>
      </p:grpSp>
      <p:cxnSp>
        <p:nvCxnSpPr>
          <p:cNvPr id="67" name="Connettore 1 66"/>
          <p:cNvCxnSpPr>
            <a:stCxn id="44" idx="4"/>
            <a:endCxn id="23" idx="2"/>
          </p:cNvCxnSpPr>
          <p:nvPr/>
        </p:nvCxnSpPr>
        <p:spPr>
          <a:xfrm flipV="1">
            <a:off x="4789419" y="3002327"/>
            <a:ext cx="1206618" cy="756257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1 67"/>
          <p:cNvCxnSpPr>
            <a:stCxn id="65" idx="4"/>
            <a:endCxn id="23" idx="2"/>
          </p:cNvCxnSpPr>
          <p:nvPr/>
        </p:nvCxnSpPr>
        <p:spPr>
          <a:xfrm flipV="1">
            <a:off x="4783146" y="3002327"/>
            <a:ext cx="1212891" cy="2112385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>
            <a:stCxn id="51" idx="4"/>
            <a:endCxn id="37" idx="2"/>
          </p:cNvCxnSpPr>
          <p:nvPr/>
        </p:nvCxnSpPr>
        <p:spPr>
          <a:xfrm>
            <a:off x="4788545" y="2428094"/>
            <a:ext cx="1176787" cy="2062645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/>
          <p:cNvCxnSpPr>
            <a:stCxn id="44" idx="4"/>
            <a:endCxn id="37" idx="2"/>
          </p:cNvCxnSpPr>
          <p:nvPr/>
        </p:nvCxnSpPr>
        <p:spPr>
          <a:xfrm>
            <a:off x="4789419" y="3758584"/>
            <a:ext cx="1175913" cy="732155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>
            <a:stCxn id="65" idx="4"/>
            <a:endCxn id="37" idx="2"/>
          </p:cNvCxnSpPr>
          <p:nvPr/>
        </p:nvCxnSpPr>
        <p:spPr>
          <a:xfrm flipV="1">
            <a:off x="4783146" y="4490739"/>
            <a:ext cx="1182186" cy="623973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Shape 565"/>
          <p:cNvGrpSpPr/>
          <p:nvPr/>
        </p:nvGrpSpPr>
        <p:grpSpPr>
          <a:xfrm>
            <a:off x="7876447" y="3168656"/>
            <a:ext cx="810405" cy="662619"/>
            <a:chOff x="3932350" y="3714775"/>
            <a:chExt cx="439650" cy="319075"/>
          </a:xfrm>
        </p:grpSpPr>
        <p:sp>
          <p:nvSpPr>
            <p:cNvPr id="76" name="Shape 56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28575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Shape 56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Shape 56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Shape 56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28575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Shape 57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28575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1" name="CasellaDiTesto 80"/>
          <p:cNvSpPr txBox="1"/>
          <p:nvPr/>
        </p:nvSpPr>
        <p:spPr>
          <a:xfrm>
            <a:off x="7594277" y="3890219"/>
            <a:ext cx="136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using subsets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2" name="Connettore 1 81"/>
          <p:cNvCxnSpPr>
            <a:stCxn id="23" idx="6"/>
          </p:cNvCxnSpPr>
          <p:nvPr/>
        </p:nvCxnSpPr>
        <p:spPr>
          <a:xfrm>
            <a:off x="7097637" y="3002327"/>
            <a:ext cx="695471" cy="489037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1 82"/>
          <p:cNvCxnSpPr>
            <a:stCxn id="37" idx="6"/>
          </p:cNvCxnSpPr>
          <p:nvPr/>
        </p:nvCxnSpPr>
        <p:spPr>
          <a:xfrm flipV="1">
            <a:off x="7060417" y="3658334"/>
            <a:ext cx="709511" cy="832405"/>
          </a:xfrm>
          <a:prstGeom prst="line">
            <a:avLst/>
          </a:prstGeom>
          <a:ln w="28575">
            <a:solidFill>
              <a:srgbClr val="0091E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o 86"/>
          <p:cNvGrpSpPr/>
          <p:nvPr/>
        </p:nvGrpSpPr>
        <p:grpSpPr>
          <a:xfrm>
            <a:off x="7594277" y="5037939"/>
            <a:ext cx="1368018" cy="1399790"/>
            <a:chOff x="623457" y="2301217"/>
            <a:chExt cx="1368018" cy="1399790"/>
          </a:xfrm>
        </p:grpSpPr>
        <p:sp>
          <p:nvSpPr>
            <p:cNvPr id="88" name="Disco magnetico 87"/>
            <p:cNvSpPr/>
            <p:nvPr/>
          </p:nvSpPr>
          <p:spPr>
            <a:xfrm>
              <a:off x="893760" y="2301217"/>
              <a:ext cx="812800" cy="751923"/>
            </a:xfrm>
            <a:prstGeom prst="flowChartMagneticDisk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sellaDiTesto 88"/>
            <p:cNvSpPr txBox="1"/>
            <p:nvPr/>
          </p:nvSpPr>
          <p:spPr>
            <a:xfrm>
              <a:off x="623457" y="3177787"/>
              <a:ext cx="1368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Reuters-21578 test dataset</a:t>
              </a:r>
              <a:endParaRPr lang="en-US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cxnSp>
        <p:nvCxnSpPr>
          <p:cNvPr id="106" name="Connettore 1 105"/>
          <p:cNvCxnSpPr>
            <a:stCxn id="88" idx="1"/>
            <a:endCxn id="23" idx="5"/>
          </p:cNvCxnSpPr>
          <p:nvPr/>
        </p:nvCxnSpPr>
        <p:spPr>
          <a:xfrm flipH="1" flipV="1">
            <a:off x="6936311" y="3391801"/>
            <a:ext cx="1334669" cy="164613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1 108"/>
          <p:cNvCxnSpPr>
            <a:stCxn id="88" idx="1"/>
            <a:endCxn id="37" idx="6"/>
          </p:cNvCxnSpPr>
          <p:nvPr/>
        </p:nvCxnSpPr>
        <p:spPr>
          <a:xfrm flipH="1" flipV="1">
            <a:off x="7060417" y="4490739"/>
            <a:ext cx="1210563" cy="5472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sellaDiTesto 111"/>
          <p:cNvSpPr txBox="1"/>
          <p:nvPr/>
        </p:nvSpPr>
        <p:spPr>
          <a:xfrm>
            <a:off x="3194458" y="5996000"/>
            <a:ext cx="232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Reduced training dataset after Feature Selection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4" name="Immagin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027" y="3319164"/>
            <a:ext cx="1325117" cy="447585"/>
          </a:xfrm>
          <a:prstGeom prst="rect">
            <a:avLst/>
          </a:prstGeom>
        </p:spPr>
      </p:pic>
      <p:pic>
        <p:nvPicPr>
          <p:cNvPr id="62" name="Immagin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544" y="1265967"/>
            <a:ext cx="1106779" cy="10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5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24" grpId="0"/>
      <p:bldP spid="38" grpId="0"/>
      <p:bldP spid="81" grpId="0"/>
      <p:bldP spid="1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UFSACO – Demo </a:t>
            </a:r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Evaluation - settings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Shape 9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923567"/>
                <a:ext cx="7989550" cy="3194534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28600" lvl="0" rtl="0">
                  <a:spcBef>
                    <a:spcPts val="0"/>
                  </a:spcBef>
                  <a:buNone/>
                </a:pP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N</a:t>
                </a:r>
                <a:r>
                  <a:rPr lang="en-US" sz="2400" baseline="-250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ants</a:t>
                </a: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=100 		(Number of ants)</a:t>
                </a:r>
              </a:p>
              <a:p>
                <a:pPr marL="228600" lvl="0" rtl="0">
                  <a:spcBef>
                    <a:spcPts val="0"/>
                  </a:spcBef>
                  <a:buNone/>
                </a:pP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NC=50 		(Number of cycles)</a:t>
                </a:r>
              </a:p>
              <a:p>
                <a:pPr marL="228600" lvl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Source Sans Pro" charset="0"/>
                        <a:cs typeface="Source Sans Pro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  <a:ea typeface="Source Sans Pro" charset="0"/>
                        <a:cs typeface="Source Sans Pro" charset="0"/>
                      </a:rPr>
                      <m:t>=0.2</m:t>
                    </m:r>
                  </m:oMath>
                </a14:m>
                <a:r>
                  <a:rPr lang="en-US" sz="2400" i="1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 		</a:t>
                </a: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(Decay rate)</a:t>
                </a:r>
              </a:p>
              <a:p>
                <a:pPr marL="2286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Source Sans Pro" charset="0"/>
                          <a:cs typeface="Source Sans Pro" charset="0"/>
                        </a:rPr>
                        <m:t>𝛽</m:t>
                      </m:r>
                      <m:r>
                        <a:rPr lang="en-US" sz="2400" i="1">
                          <a:latin typeface="Cambria Math" charset="0"/>
                          <a:ea typeface="Source Sans Pro" charset="0"/>
                          <a:cs typeface="Source Sans Pro" charset="0"/>
                        </a:rPr>
                        <m:t>=1 </m:t>
                      </m:r>
                    </m:oMath>
                  </m:oMathPara>
                </a14:m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  <a:p>
                <a:pPr marL="228600" lvl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Source Sans Pro" charset="0"/>
                            <a:cs typeface="Source Sans Pro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Source Sans Pro" charset="0"/>
                        <a:cs typeface="Source Sans Pro" charset="0"/>
                      </a:rPr>
                      <m:t>=0.2</m:t>
                    </m:r>
                  </m:oMath>
                </a14:m>
                <a:r>
                  <a:rPr lang="en-US" sz="2400" dirty="0">
                    <a:latin typeface="Source Sans Pro" charset="0"/>
                    <a:ea typeface="Source Sans Pro" charset="0"/>
                    <a:cs typeface="Source Sans Pro" charset="0"/>
                  </a:rPr>
                  <a:t> </a:t>
                </a: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	(</a:t>
                </a:r>
                <a:r>
                  <a:rPr lang="en-US" sz="2400" dirty="0">
                    <a:latin typeface="Source Sans Pro" charset="0"/>
                    <a:ea typeface="Source Sans Pro" charset="0"/>
                    <a:cs typeface="Source Sans Pro" charset="0"/>
                  </a:rPr>
                  <a:t>Initial </a:t>
                </a: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pheromone)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  <a:p>
                <a:pPr marL="228600" lvl="0">
                  <a:buNone/>
                </a:pP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q</a:t>
                </a:r>
                <a:r>
                  <a:rPr lang="en-US" sz="2400" baseline="-250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0</a:t>
                </a:r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=0.7 		(Exploration-exploitation coefficient)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mc:Choice>
        <mc:Fallback xmlns="">
          <p:sp>
            <p:nvSpPr>
              <p:cNvPr id="99" name="Shape 9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923567"/>
                <a:ext cx="7989550" cy="3194534"/>
              </a:xfrm>
              <a:prstGeom prst="rect">
                <a:avLst/>
              </a:prstGeom>
              <a:blipFill rotWithShape="0">
                <a:blip r:embed="rId3"/>
                <a:stretch>
                  <a:fillRect t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UFSACO – Demo </a:t>
            </a:r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results</a:t>
            </a:r>
            <a:endParaRPr lang="en" dirty="0"/>
          </a:p>
        </p:txBody>
      </p:sp>
      <p:graphicFrame>
        <p:nvGraphicFramePr>
          <p:cNvPr id="5" name="Shape 196"/>
          <p:cNvGraphicFramePr/>
          <p:nvPr>
            <p:extLst>
              <p:ext uri="{D42A27DB-BD31-4B8C-83A1-F6EECF244321}">
                <p14:modId xmlns:p14="http://schemas.microsoft.com/office/powerpoint/2010/main" val="513117395"/>
              </p:ext>
            </p:extLst>
          </p:nvPr>
        </p:nvGraphicFramePr>
        <p:xfrm>
          <a:off x="1282385" y="2312979"/>
          <a:ext cx="6368901" cy="2914750"/>
        </p:xfrm>
        <a:graphic>
          <a:graphicData uri="http://schemas.openxmlformats.org/drawingml/2006/table">
            <a:tbl>
              <a:tblPr>
                <a:noFill/>
                <a:tableStyleId>{201CF290-264E-48C3-8352-1E0471E461DE}</a:tableStyleId>
              </a:tblPr>
              <a:tblGrid>
                <a:gridCol w="1684625"/>
                <a:gridCol w="1032163"/>
                <a:gridCol w="946437"/>
                <a:gridCol w="1654463"/>
                <a:gridCol w="1051213"/>
              </a:tblGrid>
              <a:tr h="38747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Selected features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Classifier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UFSACO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Information gain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Gain ratio</a:t>
                      </a:r>
                      <a:endParaRPr lang="en-US" sz="1400" b="1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4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64,99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65,93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48,37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1854"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NB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64,83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64,17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48,37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54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69,93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69,12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72,38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1854"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NB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69,43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66,64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72,77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54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20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76,76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81,22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78,74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1854"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NB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76,52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77,29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77,37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54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50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84,85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85,74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79,41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1854"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NB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85,35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82,71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77,33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54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aseline="0" noProof="0" dirty="0" smtClean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75</a:t>
                      </a: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85,68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85,03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80,00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1854"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baseline="0" noProof="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NB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83,77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81,89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78,98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1282385" y="1897951"/>
            <a:ext cx="67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Classification results - % correct classification</a:t>
            </a:r>
            <a:endParaRPr lang="en-US" sz="1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Data Mining </a:t>
            </a:r>
            <a:r>
              <a:rPr lang="mr-IN" dirty="0" smtClean="0"/>
              <a:t>–</a:t>
            </a:r>
            <a:r>
              <a:rPr lang="en-US" dirty="0" smtClean="0"/>
              <a:t> some tasks and applications</a:t>
            </a:r>
            <a:endParaRPr lang="en-US" dirty="0"/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33"/>
          <p:cNvSpPr/>
          <p:nvPr/>
        </p:nvSpPr>
        <p:spPr>
          <a:xfrm>
            <a:off x="393923" y="14898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Gruppo 31"/>
          <p:cNvGrpSpPr/>
          <p:nvPr/>
        </p:nvGrpSpPr>
        <p:grpSpPr>
          <a:xfrm>
            <a:off x="1183100" y="2321120"/>
            <a:ext cx="2387600" cy="2336800"/>
            <a:chOff x="3000563" y="3497471"/>
            <a:chExt cx="2387600" cy="2336800"/>
          </a:xfrm>
        </p:grpSpPr>
        <p:sp>
          <p:nvSpPr>
            <p:cNvPr id="33" name="Rettangolo 32"/>
            <p:cNvSpPr/>
            <p:nvPr/>
          </p:nvSpPr>
          <p:spPr>
            <a:xfrm>
              <a:off x="3000563" y="3497471"/>
              <a:ext cx="2387600" cy="2336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1 33"/>
            <p:cNvCxnSpPr/>
            <p:nvPr/>
          </p:nvCxnSpPr>
          <p:spPr>
            <a:xfrm>
              <a:off x="3000563" y="3497471"/>
              <a:ext cx="2387600" cy="23368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e 34"/>
            <p:cNvSpPr/>
            <p:nvPr/>
          </p:nvSpPr>
          <p:spPr>
            <a:xfrm>
              <a:off x="3357210" y="4837299"/>
              <a:ext cx="190800" cy="1908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e 35"/>
            <p:cNvSpPr/>
            <p:nvPr/>
          </p:nvSpPr>
          <p:spPr>
            <a:xfrm>
              <a:off x="3548010" y="5097893"/>
              <a:ext cx="190800" cy="1908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e 36"/>
            <p:cNvSpPr/>
            <p:nvPr/>
          </p:nvSpPr>
          <p:spPr>
            <a:xfrm>
              <a:off x="3627444" y="4686960"/>
              <a:ext cx="190800" cy="1908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e 37"/>
            <p:cNvSpPr/>
            <p:nvPr/>
          </p:nvSpPr>
          <p:spPr>
            <a:xfrm>
              <a:off x="3809257" y="4952431"/>
              <a:ext cx="190800" cy="1908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olo 38"/>
            <p:cNvSpPr/>
            <p:nvPr/>
          </p:nvSpPr>
          <p:spPr>
            <a:xfrm>
              <a:off x="4255117" y="3833641"/>
              <a:ext cx="190800" cy="190800"/>
            </a:xfrm>
            <a:prstGeom prst="triangl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olo 39"/>
            <p:cNvSpPr/>
            <p:nvPr/>
          </p:nvSpPr>
          <p:spPr>
            <a:xfrm>
              <a:off x="4374485" y="4178990"/>
              <a:ext cx="190800" cy="190800"/>
            </a:xfrm>
            <a:prstGeom prst="triangl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olo 40"/>
            <p:cNvSpPr/>
            <p:nvPr/>
          </p:nvSpPr>
          <p:spPr>
            <a:xfrm>
              <a:off x="4621899" y="3875946"/>
              <a:ext cx="190800" cy="190800"/>
            </a:xfrm>
            <a:prstGeom prst="triangl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olo 41"/>
            <p:cNvSpPr/>
            <p:nvPr/>
          </p:nvSpPr>
          <p:spPr>
            <a:xfrm>
              <a:off x="4702886" y="4290318"/>
              <a:ext cx="190800" cy="190800"/>
            </a:xfrm>
            <a:prstGeom prst="triangl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uppo 42"/>
          <p:cNvGrpSpPr/>
          <p:nvPr/>
        </p:nvGrpSpPr>
        <p:grpSpPr>
          <a:xfrm>
            <a:off x="5408383" y="2962098"/>
            <a:ext cx="2387600" cy="2336800"/>
            <a:chOff x="6524957" y="3497471"/>
            <a:chExt cx="2387600" cy="2336800"/>
          </a:xfrm>
        </p:grpSpPr>
        <p:sp>
          <p:nvSpPr>
            <p:cNvPr id="44" name="Rettangolo 43"/>
            <p:cNvSpPr/>
            <p:nvPr/>
          </p:nvSpPr>
          <p:spPr>
            <a:xfrm>
              <a:off x="6524957" y="3497471"/>
              <a:ext cx="2387600" cy="2336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e 44"/>
            <p:cNvSpPr/>
            <p:nvPr/>
          </p:nvSpPr>
          <p:spPr>
            <a:xfrm>
              <a:off x="6881604" y="4837299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/>
            <p:cNvSpPr/>
            <p:nvPr/>
          </p:nvSpPr>
          <p:spPr>
            <a:xfrm>
              <a:off x="7072404" y="5097893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/>
            <p:cNvSpPr/>
            <p:nvPr/>
          </p:nvSpPr>
          <p:spPr>
            <a:xfrm>
              <a:off x="7151838" y="4686960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/>
            <p:cNvSpPr/>
            <p:nvPr/>
          </p:nvSpPr>
          <p:spPr>
            <a:xfrm>
              <a:off x="7333651" y="4952431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/>
            <p:cNvSpPr/>
            <p:nvPr/>
          </p:nvSpPr>
          <p:spPr>
            <a:xfrm>
              <a:off x="7816428" y="3952124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/>
            <p:cNvSpPr/>
            <p:nvPr/>
          </p:nvSpPr>
          <p:spPr>
            <a:xfrm>
              <a:off x="8007228" y="4212718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/>
            <p:cNvSpPr/>
            <p:nvPr/>
          </p:nvSpPr>
          <p:spPr>
            <a:xfrm>
              <a:off x="8086662" y="3801785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e 51"/>
            <p:cNvSpPr/>
            <p:nvPr/>
          </p:nvSpPr>
          <p:spPr>
            <a:xfrm>
              <a:off x="8268475" y="4067256"/>
              <a:ext cx="190800" cy="1908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e 52"/>
            <p:cNvSpPr/>
            <p:nvPr/>
          </p:nvSpPr>
          <p:spPr>
            <a:xfrm>
              <a:off x="7713163" y="3700336"/>
              <a:ext cx="856364" cy="85192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e 53"/>
            <p:cNvSpPr/>
            <p:nvPr/>
          </p:nvSpPr>
          <p:spPr>
            <a:xfrm>
              <a:off x="6771921" y="4571113"/>
              <a:ext cx="856364" cy="85192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1304330" y="1998552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91EB"/>
                </a:solidFill>
                <a:latin typeface="Roboto Slab" charset="0"/>
                <a:ea typeface="Roboto Slab" charset="0"/>
                <a:cs typeface="Roboto Slab" charset="0"/>
              </a:rPr>
              <a:t>Supervised learning</a:t>
            </a:r>
            <a:endParaRPr lang="en-US" sz="1600" dirty="0">
              <a:solidFill>
                <a:srgbClr val="0091EB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1797423" y="4630250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Classification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CasellaDiTesto 60"/>
          <p:cNvSpPr txBox="1"/>
          <p:nvPr/>
        </p:nvSpPr>
        <p:spPr>
          <a:xfrm>
            <a:off x="5355159" y="2625730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91EB"/>
                </a:solidFill>
                <a:latin typeface="Roboto Slab" charset="0"/>
                <a:ea typeface="Roboto Slab" charset="0"/>
                <a:cs typeface="Roboto Slab" charset="0"/>
              </a:rPr>
              <a:t>Unsupervised learning</a:t>
            </a:r>
            <a:endParaRPr lang="en-US" sz="1600" dirty="0">
              <a:solidFill>
                <a:srgbClr val="0091EB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62" name="CasellaDiTesto 61"/>
          <p:cNvSpPr txBox="1"/>
          <p:nvPr/>
        </p:nvSpPr>
        <p:spPr>
          <a:xfrm>
            <a:off x="6199396" y="527975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Clustering</a:t>
            </a:r>
            <a:endParaRPr lang="en-US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6" name="Shape 256"/>
          <p:cNvSpPr txBox="1">
            <a:spLocks noGrp="1"/>
          </p:cNvSpPr>
          <p:nvPr>
            <p:ph type="body" idx="1"/>
          </p:nvPr>
        </p:nvSpPr>
        <p:spPr>
          <a:xfrm>
            <a:off x="2747822" y="5257428"/>
            <a:ext cx="3494436" cy="15864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800" b="1" dirty="0" smtClean="0"/>
              <a:t>Applications</a:t>
            </a:r>
          </a:p>
          <a:p>
            <a:pPr marL="342900" indent="-342900"/>
            <a:r>
              <a:rPr lang="en-US" sz="1800" dirty="0" smtClean="0"/>
              <a:t>Text categorization</a:t>
            </a:r>
          </a:p>
          <a:p>
            <a:pPr marL="342900" indent="-342900"/>
            <a:r>
              <a:rPr lang="en-US" sz="1800" dirty="0" smtClean="0"/>
              <a:t>Face recognition</a:t>
            </a:r>
          </a:p>
          <a:p>
            <a:pPr marL="342900" indent="-342900"/>
            <a:r>
              <a:rPr lang="en-US" sz="1800" dirty="0" smtClean="0"/>
              <a:t>Cancer classification</a:t>
            </a:r>
          </a:p>
          <a:p>
            <a:pPr marL="342900" indent="-342900"/>
            <a:r>
              <a:rPr lang="en-US" sz="1800" dirty="0" smtClean="0"/>
              <a:t>Finance</a:t>
            </a:r>
          </a:p>
        </p:txBody>
      </p:sp>
      <p:sp>
        <p:nvSpPr>
          <p:cNvPr id="57" name="CasellaDiTesto 56"/>
          <p:cNvSpPr txBox="1"/>
          <p:nvPr/>
        </p:nvSpPr>
        <p:spPr>
          <a:xfrm>
            <a:off x="3845689" y="1998553"/>
            <a:ext cx="153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Class labels associated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9" name="Connettore 7 58"/>
          <p:cNvCxnSpPr/>
          <p:nvPr/>
        </p:nvCxnSpPr>
        <p:spPr>
          <a:xfrm rot="10800000" flipV="1">
            <a:off x="3104474" y="2383274"/>
            <a:ext cx="944629" cy="597390"/>
          </a:xfrm>
          <a:prstGeom prst="curvedConnector3">
            <a:avLst>
              <a:gd name="adj1" fmla="val 33867"/>
            </a:avLst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/>
          <p:cNvSpPr txBox="1"/>
          <p:nvPr/>
        </p:nvSpPr>
        <p:spPr>
          <a:xfrm>
            <a:off x="7529411" y="5669165"/>
            <a:ext cx="153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No labels associated</a:t>
            </a:r>
            <a:endParaRPr lang="en-US" sz="1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3" name="Connettore 7 62"/>
          <p:cNvCxnSpPr>
            <a:stCxn id="60" idx="0"/>
            <a:endCxn id="54" idx="6"/>
          </p:cNvCxnSpPr>
          <p:nvPr/>
        </p:nvCxnSpPr>
        <p:spPr>
          <a:xfrm rot="16200000" flipV="1">
            <a:off x="6801176" y="4172238"/>
            <a:ext cx="1207463" cy="1786392"/>
          </a:xfrm>
          <a:prstGeom prst="curvedConnector2">
            <a:avLst/>
          </a:prstGeom>
          <a:ln w="38100">
            <a:solidFill>
              <a:srgbClr val="0091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58" grpId="0"/>
      <p:bldP spid="61" grpId="0"/>
      <p:bldP spid="62" grpId="0"/>
      <p:bldP spid="56" grpId="0" build="p"/>
      <p:bldP spid="57" grpId="0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4923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UFSACO – Demo project</a:t>
            </a:r>
            <a:br>
              <a:rPr lang="en-US" dirty="0"/>
            </a:br>
            <a:r>
              <a:rPr lang="en-US" dirty="0"/>
              <a:t>Evaluation </a:t>
            </a:r>
            <a:r>
              <a:rPr lang="mr-IN" dirty="0"/>
              <a:t>–</a:t>
            </a:r>
            <a:r>
              <a:rPr lang="en-US" dirty="0"/>
              <a:t> results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44" y="927100"/>
            <a:ext cx="5370576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52782" y="434713"/>
            <a:ext cx="7571700" cy="4923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UFSACO – Demo project</a:t>
            </a:r>
            <a:br>
              <a:rPr lang="en-US" dirty="0"/>
            </a:br>
            <a:r>
              <a:rPr lang="en-US" dirty="0"/>
              <a:t>Evaluation </a:t>
            </a:r>
            <a:r>
              <a:rPr lang="mr-IN" dirty="0"/>
              <a:t>–</a:t>
            </a:r>
            <a:r>
              <a:rPr lang="en-US" dirty="0"/>
              <a:t> results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2" y="927100"/>
            <a:ext cx="536448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/>
              <a:t>Thanks!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6172200" cy="32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hlinkClick r:id="rId3"/>
              </a:rPr>
              <a:t>ruben.estrada@stud-inf.unibz.it</a:t>
            </a:r>
            <a:r>
              <a:rPr lang="es-ES" dirty="0" smtClean="0"/>
              <a:t> </a:t>
            </a:r>
            <a:endParaRPr lang="es-ES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hlinkClick r:id="rId4"/>
              </a:rPr>
              <a:t>aaron.estrada.poggio@gmail.com</a:t>
            </a:r>
            <a:r>
              <a:rPr lang="es-ES" dirty="0" smtClean="0"/>
              <a:t> 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Data Mining </a:t>
            </a:r>
            <a:r>
              <a:rPr lang="mr-IN" dirty="0" smtClean="0"/>
              <a:t>–</a:t>
            </a:r>
            <a:r>
              <a:rPr lang="en-US" dirty="0" smtClean="0"/>
              <a:t> Curse of Dimensionality (1)</a:t>
            </a:r>
            <a:endParaRPr lang="en-US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86149" y="1600200"/>
            <a:ext cx="5672523" cy="13513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600" dirty="0" smtClean="0"/>
              <a:t>Number </a:t>
            </a:r>
            <a:r>
              <a:rPr lang="en" sz="2600" dirty="0"/>
              <a:t>of </a:t>
            </a:r>
            <a:r>
              <a:rPr lang="en" sz="2600" dirty="0" smtClean="0"/>
              <a:t>features</a:t>
            </a:r>
            <a:r>
              <a:rPr lang="es-ES" sz="2600" dirty="0" smtClean="0"/>
              <a:t> </a:t>
            </a:r>
            <a:r>
              <a:rPr lang="en-US" sz="2600" dirty="0" smtClean="0"/>
              <a:t>larger than </a:t>
            </a:r>
            <a:r>
              <a:rPr lang="en" sz="2600" dirty="0" smtClean="0"/>
              <a:t>number </a:t>
            </a:r>
            <a:r>
              <a:rPr lang="en" sz="2600" dirty="0"/>
              <a:t>of </a:t>
            </a:r>
            <a:r>
              <a:rPr lang="en" sz="2600" dirty="0" smtClean="0"/>
              <a:t>patterns</a:t>
            </a:r>
            <a:endParaRPr lang="en" sz="2600" dirty="0"/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382" y="2848737"/>
            <a:ext cx="2743185" cy="2509921"/>
          </a:xfrm>
          <a:prstGeom prst="rect">
            <a:avLst/>
          </a:prstGeom>
        </p:spPr>
      </p:pic>
      <p:sp>
        <p:nvSpPr>
          <p:cNvPr id="11" name="Shape 135"/>
          <p:cNvSpPr txBox="1">
            <a:spLocks/>
          </p:cNvSpPr>
          <p:nvPr/>
        </p:nvSpPr>
        <p:spPr>
          <a:xfrm>
            <a:off x="774575" y="3083689"/>
            <a:ext cx="3797425" cy="13513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57200" indent="-457200"/>
            <a:r>
              <a:rPr lang="en-US" sz="2600" dirty="0" smtClean="0"/>
              <a:t>Performance reduced</a:t>
            </a:r>
          </a:p>
          <a:p>
            <a:pPr marL="457200" indent="-457200"/>
            <a:endParaRPr lang="en-US" sz="2600" dirty="0" smtClean="0"/>
          </a:p>
          <a:p>
            <a:pPr marL="457200" indent="-457200"/>
            <a:r>
              <a:rPr lang="en-US" sz="2600" dirty="0" smtClean="0"/>
              <a:t>Computational complexity increased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682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Data Mining – Curse of Dimensionality (2)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557022"/>
            <a:ext cx="4369436" cy="2793012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5485820" y="3490186"/>
            <a:ext cx="3276694" cy="3236400"/>
            <a:chOff x="5536620" y="3566386"/>
            <a:chExt cx="3276694" cy="3236400"/>
          </a:xfrm>
        </p:grpSpPr>
        <p:sp>
          <p:nvSpPr>
            <p:cNvPr id="5" name="Shape 259"/>
            <p:cNvSpPr txBox="1">
              <a:spLocks/>
            </p:cNvSpPr>
            <p:nvPr/>
          </p:nvSpPr>
          <p:spPr>
            <a:xfrm>
              <a:off x="6392052" y="4204922"/>
              <a:ext cx="2421262" cy="161485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◎"/>
                <a:defRPr sz="30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○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◉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>
                <a:buFont typeface="Source Sans Pro"/>
                <a:buNone/>
              </a:pPr>
              <a:r>
                <a:rPr lang="en-US" b="1" dirty="0" smtClean="0"/>
                <a:t>Feature Selection</a:t>
              </a:r>
            </a:p>
            <a:p>
              <a:pPr>
                <a:buFont typeface="Source Sans Pro"/>
                <a:buNone/>
              </a:pPr>
              <a:endParaRPr lang="en-US" sz="1600" dirty="0" smtClean="0"/>
            </a:p>
            <a:p>
              <a:pPr>
                <a:buFont typeface="Source Sans Pro"/>
                <a:buNone/>
              </a:pPr>
              <a:r>
                <a:rPr lang="en-US" sz="1600" dirty="0" smtClean="0"/>
                <a:t>Remove irrelevant and redundant features.</a:t>
              </a:r>
              <a:endParaRPr lang="en-US" sz="1600" dirty="0"/>
            </a:p>
          </p:txBody>
        </p:sp>
        <p:grpSp>
          <p:nvGrpSpPr>
            <p:cNvPr id="6" name="Shape 274"/>
            <p:cNvGrpSpPr/>
            <p:nvPr/>
          </p:nvGrpSpPr>
          <p:grpSpPr>
            <a:xfrm>
              <a:off x="5922116" y="4350034"/>
              <a:ext cx="381036" cy="563254"/>
              <a:chOff x="6718575" y="2318625"/>
              <a:chExt cx="256950" cy="407375"/>
            </a:xfrm>
          </p:grpSpPr>
          <p:sp>
            <p:nvSpPr>
              <p:cNvPr id="7" name="Shape 275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8" name="Shape 276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9" name="Shape 277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10" name="Shape 278"/>
              <p:cNvSpPr/>
              <p:nvPr/>
            </p:nvSpPr>
            <p:spPr>
              <a:xfrm>
                <a:off x="6793849" y="2450412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11" name="Shape 27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12" name="Shape 280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13" name="Shape 281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14" name="Shape 282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</p:grpSp>
        <p:sp>
          <p:nvSpPr>
            <p:cNvPr id="16" name="Shape 133"/>
            <p:cNvSpPr/>
            <p:nvPr/>
          </p:nvSpPr>
          <p:spPr>
            <a:xfrm>
              <a:off x="5536620" y="3566386"/>
              <a:ext cx="3236989" cy="32364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89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/>
              <a:t>1.000</a:t>
            </a:r>
            <a:endParaRPr lang="en-US" sz="7200" dirty="0"/>
          </a:p>
        </p:txBody>
      </p:sp>
      <p:sp>
        <p:nvSpPr>
          <p:cNvPr id="233" name="Shape 233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4294967295"/>
          </p:nvPr>
        </p:nvSpPr>
        <p:spPr>
          <a:xfrm>
            <a:off x="1537831" y="4376676"/>
            <a:ext cx="3610404" cy="12945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 smtClean="0"/>
              <a:t>Find </a:t>
            </a:r>
            <a:r>
              <a:rPr lang="en-US" sz="2400" dirty="0"/>
              <a:t>a near-optimal feature subset in </a:t>
            </a:r>
            <a:r>
              <a:rPr lang="en-US" sz="2400" dirty="0" smtClean="0"/>
              <a:t>a reasonable time.</a:t>
            </a:r>
            <a:endParaRPr lang="en-US" sz="2400" dirty="0"/>
          </a:p>
        </p:txBody>
      </p:sp>
      <p:sp>
        <p:nvSpPr>
          <p:cNvPr id="236" name="Shape 236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1"/>
            <a:ext cx="5998800" cy="1193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/>
              <a:t>2</a:t>
            </a:r>
            <a:r>
              <a:rPr lang="en-US" sz="6600" baseline="30000" dirty="0" smtClean="0"/>
              <a:t>1.000</a:t>
            </a:r>
            <a:r>
              <a:rPr lang="en-US" sz="7200" dirty="0" smtClean="0"/>
              <a:t> </a:t>
            </a:r>
            <a:endParaRPr lang="en-US" sz="4800" dirty="0"/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smtClean="0"/>
              <a:t>different feature subsets!</a:t>
            </a:r>
            <a:endParaRPr lang="en-US" sz="2400" dirty="0"/>
          </a:p>
        </p:txBody>
      </p:sp>
      <p:grpSp>
        <p:nvGrpSpPr>
          <p:cNvPr id="8" name="Shape 530"/>
          <p:cNvGrpSpPr/>
          <p:nvPr/>
        </p:nvGrpSpPr>
        <p:grpSpPr>
          <a:xfrm>
            <a:off x="782129" y="4490894"/>
            <a:ext cx="685021" cy="677238"/>
            <a:chOff x="3951850" y="2985350"/>
            <a:chExt cx="407950" cy="416500"/>
          </a:xfrm>
        </p:grpSpPr>
        <p:sp>
          <p:nvSpPr>
            <p:cNvPr id="9" name="Shape 5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Shape 53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Shape 53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Shape 53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5478741" y="3494648"/>
            <a:ext cx="3276694" cy="3236400"/>
            <a:chOff x="5536620" y="3566386"/>
            <a:chExt cx="3276694" cy="3236400"/>
          </a:xfrm>
        </p:grpSpPr>
        <p:sp>
          <p:nvSpPr>
            <p:cNvPr id="27" name="Shape 259"/>
            <p:cNvSpPr txBox="1">
              <a:spLocks/>
            </p:cNvSpPr>
            <p:nvPr/>
          </p:nvSpPr>
          <p:spPr>
            <a:xfrm>
              <a:off x="6392052" y="4204922"/>
              <a:ext cx="2421262" cy="161485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◎"/>
                <a:defRPr sz="30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○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Char char="◉"/>
                <a:defRPr sz="24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8DC"/>
                </a:buClr>
                <a:buSzPct val="100000"/>
                <a:buFont typeface="Source Sans Pro"/>
                <a:buNone/>
                <a:defRPr sz="1800" b="0" i="0" u="none" strike="noStrike" cap="none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>
                <a:buFont typeface="Source Sans Pro"/>
                <a:buNone/>
              </a:pPr>
              <a:r>
                <a:rPr lang="en-US" b="1" dirty="0" smtClean="0"/>
                <a:t>Feature Selection</a:t>
              </a:r>
            </a:p>
            <a:p>
              <a:pPr>
                <a:buFont typeface="Source Sans Pro"/>
                <a:buNone/>
              </a:pPr>
              <a:endParaRPr lang="en-US" sz="1600" dirty="0" smtClean="0"/>
            </a:p>
            <a:p>
              <a:pPr>
                <a:buFont typeface="Source Sans Pro"/>
                <a:buNone/>
              </a:pPr>
              <a:r>
                <a:rPr lang="en-US" sz="1600" dirty="0" smtClean="0"/>
                <a:t>Remove irrelevant and redundant features.</a:t>
              </a:r>
              <a:endParaRPr lang="en-US" sz="1600" dirty="0"/>
            </a:p>
          </p:txBody>
        </p:sp>
        <p:grpSp>
          <p:nvGrpSpPr>
            <p:cNvPr id="28" name="Shape 274"/>
            <p:cNvGrpSpPr/>
            <p:nvPr/>
          </p:nvGrpSpPr>
          <p:grpSpPr>
            <a:xfrm>
              <a:off x="5922116" y="4350034"/>
              <a:ext cx="381036" cy="563254"/>
              <a:chOff x="6718575" y="2318625"/>
              <a:chExt cx="256950" cy="407375"/>
            </a:xfrm>
          </p:grpSpPr>
          <p:sp>
            <p:nvSpPr>
              <p:cNvPr id="30" name="Shape 275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1" name="Shape 276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2" name="Shape 277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3" name="Shape 278"/>
              <p:cNvSpPr/>
              <p:nvPr/>
            </p:nvSpPr>
            <p:spPr>
              <a:xfrm>
                <a:off x="6793849" y="2450412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4" name="Shape 27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0" t="0" r="0" b="0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5" name="Shape 280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0" t="0" r="0" b="0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6" name="Shape 281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  <p:sp>
            <p:nvSpPr>
              <p:cNvPr id="37" name="Shape 282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91E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solidFill>
                    <a:srgbClr val="0091EA"/>
                  </a:solidFill>
                </a:endParaRPr>
              </a:p>
            </p:txBody>
          </p:sp>
        </p:grpSp>
        <p:sp>
          <p:nvSpPr>
            <p:cNvPr id="29" name="Shape 133"/>
            <p:cNvSpPr/>
            <p:nvPr/>
          </p:nvSpPr>
          <p:spPr>
            <a:xfrm>
              <a:off x="5536620" y="3566386"/>
              <a:ext cx="3236989" cy="32364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62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build="p"/>
      <p:bldP spid="236" grpId="0"/>
      <p:bldP spid="23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86136" y="1600200"/>
            <a:ext cx="7735563" cy="195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AutoNum type="arabicPeriod"/>
            </a:pPr>
            <a:r>
              <a:rPr lang="en-US" b="1" dirty="0" smtClean="0"/>
              <a:t>Filter approach</a:t>
            </a:r>
          </a:p>
          <a:p>
            <a:pPr marL="457200" indent="-457200"/>
            <a:r>
              <a:rPr lang="en-US" dirty="0" smtClean="0"/>
              <a:t>Feature relevance relies on statistic data</a:t>
            </a:r>
          </a:p>
          <a:p>
            <a:pPr marL="457200" indent="-457200"/>
            <a:r>
              <a:rPr lang="en-US" dirty="0" smtClean="0"/>
              <a:t>Independent from learning algorithms</a:t>
            </a:r>
            <a:endParaRPr lang="en-US" dirty="0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Data Mining - Feature Selection </a:t>
            </a:r>
            <a:r>
              <a:rPr lang="mr-IN" dirty="0" smtClean="0"/>
              <a:t>–</a:t>
            </a:r>
            <a:r>
              <a:rPr lang="en-US" dirty="0" smtClean="0"/>
              <a:t> Approaches</a:t>
            </a:r>
            <a:endParaRPr lang="en-US" sz="1800" dirty="0"/>
          </a:p>
        </p:txBody>
      </p:sp>
      <p:sp>
        <p:nvSpPr>
          <p:cNvPr id="7" name="Shape 256"/>
          <p:cNvSpPr txBox="1">
            <a:spLocks noGrp="1"/>
          </p:cNvSpPr>
          <p:nvPr>
            <p:ph type="body" idx="1"/>
          </p:nvPr>
        </p:nvSpPr>
        <p:spPr>
          <a:xfrm>
            <a:off x="1118583" y="3175000"/>
            <a:ext cx="3646150" cy="330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1" dirty="0" smtClean="0"/>
              <a:t>Univariate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Feature dependency ignored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 smtClean="0"/>
          </a:p>
          <a:p>
            <a:pPr marL="285750" indent="-285750"/>
            <a:r>
              <a:rPr lang="en-US" sz="1800" dirty="0" smtClean="0"/>
              <a:t>Information gain</a:t>
            </a:r>
          </a:p>
          <a:p>
            <a:pPr marL="285750" indent="-285750"/>
            <a:r>
              <a:rPr lang="en-US" sz="1800" dirty="0" smtClean="0"/>
              <a:t>Gain ratio</a:t>
            </a:r>
          </a:p>
          <a:p>
            <a:pPr marL="285750" indent="-285750"/>
            <a:r>
              <a:rPr lang="en-US" sz="1800" dirty="0" smtClean="0"/>
              <a:t>Fisher score</a:t>
            </a:r>
          </a:p>
        </p:txBody>
      </p:sp>
      <p:sp>
        <p:nvSpPr>
          <p:cNvPr id="9" name="Shape 256"/>
          <p:cNvSpPr txBox="1">
            <a:spLocks noGrp="1"/>
          </p:cNvSpPr>
          <p:nvPr>
            <p:ph type="body" idx="1"/>
          </p:nvPr>
        </p:nvSpPr>
        <p:spPr>
          <a:xfrm>
            <a:off x="4764733" y="3175000"/>
            <a:ext cx="3646150" cy="330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b="1" dirty="0"/>
              <a:t>Multivariate</a:t>
            </a:r>
            <a:endParaRPr lang="en-US" sz="2200" b="1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Feature dependency considered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 smtClean="0"/>
          </a:p>
          <a:p>
            <a:pPr marL="285750" indent="-285750"/>
            <a:r>
              <a:rPr lang="en-US" sz="1800" dirty="0"/>
              <a:t>Mutual </a:t>
            </a:r>
            <a:r>
              <a:rPr lang="en-US" sz="1800" dirty="0" smtClean="0"/>
              <a:t>correlation</a:t>
            </a:r>
          </a:p>
          <a:p>
            <a:pPr marL="285750" indent="-285750"/>
            <a:r>
              <a:rPr lang="en-US" sz="1800" dirty="0" smtClean="0"/>
              <a:t>Minimal-redundancy-maximal-relevance </a:t>
            </a:r>
            <a:r>
              <a:rPr lang="en-US" sz="1800" dirty="0"/>
              <a:t>(</a:t>
            </a:r>
            <a:r>
              <a:rPr lang="en-US" sz="1800" dirty="0" smtClean="0"/>
              <a:t>MRMR)</a:t>
            </a:r>
          </a:p>
          <a:p>
            <a:pPr marL="285750" indent="-285750"/>
            <a:r>
              <a:rPr lang="en-US" sz="1800" dirty="0" smtClean="0"/>
              <a:t>Random </a:t>
            </a:r>
            <a:r>
              <a:rPr lang="en-US" sz="1800" dirty="0"/>
              <a:t>subspace methods (</a:t>
            </a:r>
            <a:r>
              <a:rPr lang="en-US" sz="1800" dirty="0" smtClean="0"/>
              <a:t>RSM)</a:t>
            </a:r>
            <a:endParaRPr lang="en-US" sz="1800" dirty="0"/>
          </a:p>
        </p:txBody>
      </p:sp>
      <p:cxnSp>
        <p:nvCxnSpPr>
          <p:cNvPr id="5" name="Connettore 1 4"/>
          <p:cNvCxnSpPr/>
          <p:nvPr/>
        </p:nvCxnSpPr>
        <p:spPr>
          <a:xfrm>
            <a:off x="4406900" y="3302000"/>
            <a:ext cx="0" cy="2565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54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1905</Words>
  <Application>Microsoft Macintosh PowerPoint</Application>
  <PresentationFormat>Presentazione su schermo (4:3)</PresentationFormat>
  <Paragraphs>691</Paragraphs>
  <Slides>52</Slides>
  <Notes>52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8" baseType="lpstr">
      <vt:lpstr>Cambria Math</vt:lpstr>
      <vt:lpstr>Roboto Slab</vt:lpstr>
      <vt:lpstr>Source Sans Pro</vt:lpstr>
      <vt:lpstr>Wingdings</vt:lpstr>
      <vt:lpstr>Arial</vt:lpstr>
      <vt:lpstr>Cordelia template</vt:lpstr>
      <vt:lpstr>An Unsupervised Feature Selection algorithm based on Ant Colony Optimization</vt:lpstr>
      <vt:lpstr>Article information</vt:lpstr>
      <vt:lpstr>Presentazione di PowerPoint</vt:lpstr>
      <vt:lpstr>Data Mining</vt:lpstr>
      <vt:lpstr>Data Mining – some tasks and applications</vt:lpstr>
      <vt:lpstr>Data Mining – Curse of Dimensionality (1)</vt:lpstr>
      <vt:lpstr>Data Mining – Curse of Dimensionality (2)</vt:lpstr>
      <vt:lpstr>1.000</vt:lpstr>
      <vt:lpstr>Data Mining - Feature Selection – Approaches</vt:lpstr>
      <vt:lpstr>Data Mining - Feature Selection – Approaches</vt:lpstr>
      <vt:lpstr>Data Mining - Feature Selection – Approaches</vt:lpstr>
      <vt:lpstr>Data Mining - Feature Selection – Approaches</vt:lpstr>
      <vt:lpstr>Feature Selection – Approaches</vt:lpstr>
      <vt:lpstr>Unsupervised  Feature Selection  algorithm based on Ant Colony Optimization  (UFSACO)</vt:lpstr>
      <vt:lpstr>Ant Colony Optimization (ACO)</vt:lpstr>
      <vt:lpstr>Ant Colony Optimization (ACO) - Strengths</vt:lpstr>
      <vt:lpstr>UFSACO – Components </vt:lpstr>
      <vt:lpstr>UFSACO – Graph representation for searching</vt:lpstr>
      <vt:lpstr>UFSACO – Graph representation for searching</vt:lpstr>
      <vt:lpstr>UFSACO – Components </vt:lpstr>
      <vt:lpstr>UFSACO – Heuristic desirability</vt:lpstr>
      <vt:lpstr>UFSACO – Heuristic desirability</vt:lpstr>
      <vt:lpstr>UFSACO – Heuristic desirability  Pseudo-random-proportional rule</vt:lpstr>
      <vt:lpstr>UFSACO – Heuristic desirability Pseudo-random-proportional rule</vt:lpstr>
      <vt:lpstr>UFSACO – Components </vt:lpstr>
      <vt:lpstr>UFSACO – Working cycle</vt:lpstr>
      <vt:lpstr>UFSACO – Working cycle Example</vt:lpstr>
      <vt:lpstr>UFSACO – Working cycle Example</vt:lpstr>
      <vt:lpstr>UFSACO – Working cycle Example</vt:lpstr>
      <vt:lpstr>UFSACO – Working cycle Example</vt:lpstr>
      <vt:lpstr>UFSACO – Working cycle Example</vt:lpstr>
      <vt:lpstr>UFSACO – Working cycle Example</vt:lpstr>
      <vt:lpstr>UFSACO – Working cycle Example</vt:lpstr>
      <vt:lpstr>UFSACO – Working cycle Example</vt:lpstr>
      <vt:lpstr>UFSACO – Components </vt:lpstr>
      <vt:lpstr>UFSACO – Pheromone update</vt:lpstr>
      <vt:lpstr>UFSACO – Pheromone update</vt:lpstr>
      <vt:lpstr>UFSACO – Pheromone update Example</vt:lpstr>
      <vt:lpstr>UFSACO – Pheromone update Example</vt:lpstr>
      <vt:lpstr>UFSACO – Components </vt:lpstr>
      <vt:lpstr>UFSACO – Feature selection</vt:lpstr>
      <vt:lpstr>UFSACO – Feature selection</vt:lpstr>
      <vt:lpstr>UFSACO – Algorithm (1)</vt:lpstr>
      <vt:lpstr>UFSACO – Algorithm (2)</vt:lpstr>
      <vt:lpstr>Presentazione di PowerPoint</vt:lpstr>
      <vt:lpstr>UFSACO – Demo project Dataset</vt:lpstr>
      <vt:lpstr>UFSACO – Demo project</vt:lpstr>
      <vt:lpstr>UFSACO – Demo project Evaluation - settings</vt:lpstr>
      <vt:lpstr>UFSACO – Demo project Evaluation – results</vt:lpstr>
      <vt:lpstr>UFSACO – Demo project Evaluation – results</vt:lpstr>
      <vt:lpstr>UFSACO – Demo project Evaluation – results</vt:lpstr>
      <vt:lpstr>Thanks!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Unsupervised Feature Selection algorithm based on Ant Colony Optimization</dc:title>
  <cp:lastModifiedBy>Estrada Poggio Ruben Aaron</cp:lastModifiedBy>
  <cp:revision>175</cp:revision>
  <cp:lastPrinted>2017-01-09T21:33:44Z</cp:lastPrinted>
  <dcterms:modified xsi:type="dcterms:W3CDTF">2017-01-09T21:46:50Z</dcterms:modified>
</cp:coreProperties>
</file>